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2" r:id="rId1"/>
  </p:sldMasterIdLst>
  <p:notesMasterIdLst>
    <p:notesMasterId r:id="rId30"/>
  </p:notesMasterIdLst>
  <p:sldIdLst>
    <p:sldId id="301" r:id="rId2"/>
    <p:sldId id="277" r:id="rId3"/>
    <p:sldId id="278" r:id="rId4"/>
    <p:sldId id="281" r:id="rId5"/>
    <p:sldId id="282" r:id="rId6"/>
    <p:sldId id="279" r:id="rId7"/>
    <p:sldId id="280" r:id="rId8"/>
    <p:sldId id="283" r:id="rId9"/>
    <p:sldId id="257" r:id="rId10"/>
    <p:sldId id="293" r:id="rId11"/>
    <p:sldId id="259" r:id="rId12"/>
    <p:sldId id="292" r:id="rId13"/>
    <p:sldId id="261" r:id="rId14"/>
    <p:sldId id="291" r:id="rId15"/>
    <p:sldId id="263" r:id="rId16"/>
    <p:sldId id="290" r:id="rId17"/>
    <p:sldId id="265" r:id="rId18"/>
    <p:sldId id="303" r:id="rId19"/>
    <p:sldId id="267" r:id="rId20"/>
    <p:sldId id="304" r:id="rId21"/>
    <p:sldId id="298" r:id="rId22"/>
    <p:sldId id="337" r:id="rId23"/>
    <p:sldId id="299" r:id="rId24"/>
    <p:sldId id="308" r:id="rId25"/>
    <p:sldId id="309" r:id="rId26"/>
    <p:sldId id="339" r:id="rId27"/>
    <p:sldId id="284" r:id="rId28"/>
    <p:sldId id="310" r:id="rId29"/>
  </p:sldIdLst>
  <p:sldSz cx="14630400" cy="8229600"/>
  <p:notesSz cx="6858000" cy="9144000"/>
  <p:defaultTextStyle>
    <a:defPPr>
      <a:defRPr lang="vi-VN"/>
    </a:defPPr>
    <a:lvl1pPr marL="0" lvl="0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653110" lvl="1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306220" lvl="2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959331" lvl="3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612441" lvl="4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3265551" lvl="5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3918661" lvl="6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4571771" lvl="7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5224882" lvl="8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90" userDrawn="1">
          <p15:clr>
            <a:srgbClr val="A4A3A4"/>
          </p15:clr>
        </p15:guide>
        <p15:guide id="2" pos="47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69099F"/>
    <a:srgbClr val="BAA2FC"/>
    <a:srgbClr val="F4F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58" d="100"/>
          <a:sy n="58" d="100"/>
        </p:scale>
        <p:origin x="756" y="42"/>
      </p:cViewPr>
      <p:guideLst>
        <p:guide orient="horz" pos="2490"/>
        <p:guide pos="47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emf"/><Relationship Id="rId1" Type="http://schemas.openxmlformats.org/officeDocument/2006/relationships/image" Target="../media/image2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/>
              <a:t>Dạng 1: Nhận biết các hình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/>
              <a:t>? Ngoài ra còn nhiều cách chia khác có thể tính được diên tích cần tìm, các em về nhà suy nghĩ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/>
              <a:t>Dạng 3: Bài toán thực tiễn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346836"/>
            <a:ext cx="10972800" cy="286512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22446"/>
            <a:ext cx="10972800" cy="1986914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362512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245226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69880" y="438150"/>
            <a:ext cx="3154680" cy="697420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5840" y="438150"/>
            <a:ext cx="9281160" cy="697420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77455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6461760" cy="543115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7437120" y="1920240"/>
            <a:ext cx="6461760" cy="26231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7437120" y="4726306"/>
            <a:ext cx="6461760" cy="262509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501734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31520" y="329566"/>
            <a:ext cx="13167360" cy="702183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1520" y="7494270"/>
            <a:ext cx="3413760" cy="5715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defTabSz="1097280"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998720" y="7494270"/>
            <a:ext cx="4632960" cy="5715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defTabSz="1097280"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485120" y="7494270"/>
            <a:ext cx="3413760" cy="5715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defTabSz="1097280">
              <a:defRPr/>
            </a:pPr>
            <a:fld id="{3B15F0DA-781C-4565-95EB-43B091673D64}" type="slidenum">
              <a:rPr lang="en-US" altLang="en-US" smtClean="0"/>
              <a:pPr defTabSz="1097280"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7055296"/>
      </p:ext>
    </p:extLst>
  </p:cSld>
  <p:clrMapOvr>
    <a:masterClrMapping/>
  </p:clrMapOvr>
  <p:transition spd="slow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297730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220" y="2051686"/>
            <a:ext cx="12618720" cy="3423284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8220" y="5507356"/>
            <a:ext cx="12618720" cy="1800224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521663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2190750"/>
            <a:ext cx="6217920" cy="52216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0" y="2190750"/>
            <a:ext cx="6217920" cy="52216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94396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438150"/>
            <a:ext cx="12618720" cy="159067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746" y="2017396"/>
            <a:ext cx="6189344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7746" y="3006090"/>
            <a:ext cx="6189344" cy="44215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06640" y="2017396"/>
            <a:ext cx="6219826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06640" y="3006090"/>
            <a:ext cx="6219826" cy="44215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271963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954720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118552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826" y="1184911"/>
            <a:ext cx="7406640" cy="5848350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488915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19826" y="1184911"/>
            <a:ext cx="7406640" cy="5848350"/>
          </a:xfrm>
        </p:spPr>
        <p:txBody>
          <a:bodyPr anchor="t"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254062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438150"/>
            <a:ext cx="1261872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2190750"/>
            <a:ext cx="1261872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584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97280"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6320" y="7627621"/>
            <a:ext cx="49377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97280"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3272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573657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hf sldNum="0" hdr="0" ftr="0" dt="0"/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3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5.wmf"/><Relationship Id="rId18" Type="http://schemas.openxmlformats.org/officeDocument/2006/relationships/image" Target="../media/image19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7.bin"/><Relationship Id="rId17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16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6.bin"/><Relationship Id="rId5" Type="http://schemas.openxmlformats.org/officeDocument/2006/relationships/image" Target="../media/image18.png"/><Relationship Id="rId15" Type="http://schemas.openxmlformats.org/officeDocument/2006/relationships/oleObject" Target="../embeddings/oleObject9.bin"/><Relationship Id="rId10" Type="http://schemas.openxmlformats.org/officeDocument/2006/relationships/oleObject" Target="../embeddings/oleObject5.bin"/><Relationship Id="rId4" Type="http://schemas.openxmlformats.org/officeDocument/2006/relationships/image" Target="../media/image17.GIF"/><Relationship Id="rId9" Type="http://schemas.openxmlformats.org/officeDocument/2006/relationships/oleObject" Target="../embeddings/oleObject4.bin"/><Relationship Id="rId14" Type="http://schemas.openxmlformats.org/officeDocument/2006/relationships/oleObject" Target="../embeddings/oleObject8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2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20.jpeg"/><Relationship Id="rId4" Type="http://schemas.openxmlformats.org/officeDocument/2006/relationships/audio" Target="../media/audio2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3.jpe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emf"/><Relationship Id="rId3" Type="http://schemas.openxmlformats.org/officeDocument/2006/relationships/image" Target="../media/image17.GIF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26.wmf"/><Relationship Id="rId4" Type="http://schemas.openxmlformats.org/officeDocument/2006/relationships/image" Target="../media/image23.jpeg"/><Relationship Id="rId9" Type="http://schemas.openxmlformats.org/officeDocument/2006/relationships/oleObject" Target="../embeddings/oleObject13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7.jpeg"/><Relationship Id="rId4" Type="http://schemas.openxmlformats.org/officeDocument/2006/relationships/image" Target="../media/image28.wmf"/><Relationship Id="rId9" Type="http://schemas.openxmlformats.org/officeDocument/2006/relationships/image" Target="../media/image17.GI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slide" Target="slide9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/>
          <p:nvPr/>
        </p:nvSpPr>
        <p:spPr>
          <a:xfrm>
            <a:off x="7222836" y="3912870"/>
            <a:ext cx="184731" cy="42473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endParaRPr lang="vi-VN" altLang="en-US" sz="2160" dirty="0"/>
          </a:p>
        </p:txBody>
      </p:sp>
      <p:sp>
        <p:nvSpPr>
          <p:cNvPr id="7" name="TextBox 6"/>
          <p:cNvSpPr txBox="1"/>
          <p:nvPr/>
        </p:nvSpPr>
        <p:spPr>
          <a:xfrm>
            <a:off x="3772282" y="6351270"/>
            <a:ext cx="5482590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/>
            <a:r>
              <a:rPr lang="en-US" altLang="x-none" sz="3000" b="1" dirty="0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MỘT SỐ HÌNH PHẲNG TRONG THỰC TIỄN</a:t>
            </a:r>
          </a:p>
        </p:txBody>
      </p:sp>
      <p:pic>
        <p:nvPicPr>
          <p:cNvPr id="3077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1710" y="312420"/>
            <a:ext cx="2817496" cy="281749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8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8286" y="312420"/>
            <a:ext cx="3455670" cy="281749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9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32571" y="312420"/>
            <a:ext cx="3280410" cy="285178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0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51710" y="3379470"/>
            <a:ext cx="2817496" cy="272224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1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84521" y="3585210"/>
            <a:ext cx="1520190" cy="251650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2" name="Pictur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39991" y="3657600"/>
            <a:ext cx="4872990" cy="201168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3" name="Picture 2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734550" y="6164580"/>
            <a:ext cx="2333626" cy="206502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/>
          <p:nvPr/>
        </p:nvSpPr>
        <p:spPr>
          <a:xfrm>
            <a:off x="1828800" y="1436370"/>
            <a:ext cx="4711066" cy="1925956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5" name="Rectangle 4"/>
          <p:cNvSpPr/>
          <p:nvPr/>
        </p:nvSpPr>
        <p:spPr>
          <a:xfrm>
            <a:off x="2129790" y="1931670"/>
            <a:ext cx="1556386" cy="779146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6" name="Text Box 5"/>
          <p:cNvSpPr txBox="1"/>
          <p:nvPr/>
        </p:nvSpPr>
        <p:spPr>
          <a:xfrm>
            <a:off x="4722496" y="1781175"/>
            <a:ext cx="155448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7" name="Text Box 6"/>
          <p:cNvSpPr txBox="1"/>
          <p:nvPr/>
        </p:nvSpPr>
        <p:spPr>
          <a:xfrm>
            <a:off x="3686176" y="1781176"/>
            <a:ext cx="2897504" cy="1126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. b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8" name="Text Box 7"/>
          <p:cNvSpPr txBox="1"/>
          <p:nvPr/>
        </p:nvSpPr>
        <p:spPr>
          <a:xfrm>
            <a:off x="2735580" y="2623185"/>
            <a:ext cx="6038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9" name="Text Box 8"/>
          <p:cNvSpPr txBox="1"/>
          <p:nvPr/>
        </p:nvSpPr>
        <p:spPr>
          <a:xfrm>
            <a:off x="1784986" y="2190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70" name="Text Box 9"/>
          <p:cNvSpPr txBox="1"/>
          <p:nvPr/>
        </p:nvSpPr>
        <p:spPr>
          <a:xfrm>
            <a:off x="2129791" y="1350646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/>
          <p:nvPr/>
        </p:nvSpPr>
        <p:spPr>
          <a:xfrm>
            <a:off x="4030981" y="3337560"/>
            <a:ext cx="2937510" cy="276606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26" name="Text Box 6"/>
          <p:cNvSpPr txBox="1"/>
          <p:nvPr/>
        </p:nvSpPr>
        <p:spPr>
          <a:xfrm>
            <a:off x="3512820" y="4288155"/>
            <a:ext cx="51816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27" name="Text Box 7"/>
          <p:cNvSpPr txBox="1"/>
          <p:nvPr/>
        </p:nvSpPr>
        <p:spPr>
          <a:xfrm>
            <a:off x="7229476" y="4029076"/>
            <a:ext cx="3282314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  4 . a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. 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28" name="Text Box 8"/>
          <p:cNvSpPr txBox="1"/>
          <p:nvPr/>
        </p:nvSpPr>
        <p:spPr>
          <a:xfrm>
            <a:off x="4117468" y="2386203"/>
            <a:ext cx="302514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vuông</a:t>
            </a:r>
            <a:endParaRPr lang="vi-VN" alt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5127" grpId="0"/>
      <p:bldP spid="51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/>
          <p:nvPr/>
        </p:nvSpPr>
        <p:spPr>
          <a:xfrm>
            <a:off x="1828800" y="1436370"/>
            <a:ext cx="4711066" cy="1925956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3" name="Rectangle 4"/>
          <p:cNvSpPr/>
          <p:nvPr/>
        </p:nvSpPr>
        <p:spPr>
          <a:xfrm>
            <a:off x="2129790" y="1931670"/>
            <a:ext cx="1556386" cy="779146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4" name="Text Box 5"/>
          <p:cNvSpPr txBox="1"/>
          <p:nvPr/>
        </p:nvSpPr>
        <p:spPr>
          <a:xfrm>
            <a:off x="4722496" y="1781175"/>
            <a:ext cx="155448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5" name="Text Box 6"/>
          <p:cNvSpPr txBox="1"/>
          <p:nvPr/>
        </p:nvSpPr>
        <p:spPr>
          <a:xfrm>
            <a:off x="3686176" y="1781176"/>
            <a:ext cx="2897504" cy="1126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x b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6" name="Text Box 7"/>
          <p:cNvSpPr txBox="1"/>
          <p:nvPr/>
        </p:nvSpPr>
        <p:spPr>
          <a:xfrm>
            <a:off x="2735580" y="2623185"/>
            <a:ext cx="6038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7" name="Text Box 8"/>
          <p:cNvSpPr txBox="1"/>
          <p:nvPr/>
        </p:nvSpPr>
        <p:spPr>
          <a:xfrm>
            <a:off x="1784986" y="2190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28800" y="3362327"/>
            <a:ext cx="4711066" cy="2537460"/>
            <a:chOff x="0" y="2801938"/>
            <a:chExt cx="3925888" cy="2114550"/>
          </a:xfrm>
        </p:grpSpPr>
        <p:sp>
          <p:nvSpPr>
            <p:cNvPr id="17420" name="Rectangle 12"/>
            <p:cNvSpPr/>
            <p:nvPr/>
          </p:nvSpPr>
          <p:spPr>
            <a:xfrm>
              <a:off x="0" y="2801938"/>
              <a:ext cx="3925888" cy="211455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7421" name="Group 8"/>
            <p:cNvGrpSpPr/>
            <p:nvPr/>
          </p:nvGrpSpPr>
          <p:grpSpPr>
            <a:xfrm>
              <a:off x="217488" y="3038475"/>
              <a:ext cx="3286125" cy="1744713"/>
              <a:chOff x="217488" y="2749550"/>
              <a:chExt cx="3286125" cy="1744713"/>
            </a:xfrm>
          </p:grpSpPr>
          <p:sp>
            <p:nvSpPr>
              <p:cNvPr id="17422" name="Rectangle 13"/>
              <p:cNvSpPr/>
              <p:nvPr/>
            </p:nvSpPr>
            <p:spPr>
              <a:xfrm>
                <a:off x="612775" y="3411538"/>
                <a:ext cx="935038" cy="1019175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7423" name="Text Box 14"/>
              <p:cNvSpPr txBox="1"/>
              <p:nvPr/>
            </p:nvSpPr>
            <p:spPr>
              <a:xfrm>
                <a:off x="323850" y="3770313"/>
                <a:ext cx="431800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7424" name="Text Box 15"/>
              <p:cNvSpPr txBox="1"/>
              <p:nvPr/>
            </p:nvSpPr>
            <p:spPr>
              <a:xfrm>
                <a:off x="217488" y="2749550"/>
                <a:ext cx="2138362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 vuông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7425" name="Text Box 16"/>
              <p:cNvSpPr txBox="1"/>
              <p:nvPr/>
            </p:nvSpPr>
            <p:spPr>
              <a:xfrm>
                <a:off x="1830388" y="3340100"/>
                <a:ext cx="1673225" cy="115416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 = 4 . a</a:t>
                </a:r>
              </a:p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a . 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17419" name="Text Box 9"/>
          <p:cNvSpPr txBox="1"/>
          <p:nvPr/>
        </p:nvSpPr>
        <p:spPr>
          <a:xfrm>
            <a:off x="2129791" y="1350646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7" name="AutoShape 9"/>
          <p:cNvSpPr/>
          <p:nvPr/>
        </p:nvSpPr>
        <p:spPr>
          <a:xfrm>
            <a:off x="3339466" y="3078480"/>
            <a:ext cx="5703570" cy="1986916"/>
          </a:xfrm>
          <a:prstGeom prst="flowChartInputOutpu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78" name="Line 10"/>
          <p:cNvSpPr/>
          <p:nvPr/>
        </p:nvSpPr>
        <p:spPr>
          <a:xfrm>
            <a:off x="4490086" y="3078480"/>
            <a:ext cx="0" cy="1986916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79" name="Rectangle 11"/>
          <p:cNvSpPr/>
          <p:nvPr/>
        </p:nvSpPr>
        <p:spPr>
          <a:xfrm>
            <a:off x="4478656" y="4806316"/>
            <a:ext cx="259080" cy="25908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80" name="Text Box 12"/>
          <p:cNvSpPr txBox="1"/>
          <p:nvPr/>
        </p:nvSpPr>
        <p:spPr>
          <a:xfrm>
            <a:off x="4463416" y="3750945"/>
            <a:ext cx="60388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82" name="Arc 14"/>
          <p:cNvSpPr/>
          <p:nvPr/>
        </p:nvSpPr>
        <p:spPr>
          <a:xfrm flipV="1">
            <a:off x="3339466" y="5065396"/>
            <a:ext cx="4493894" cy="348614"/>
          </a:xfrm>
          <a:custGeom>
            <a:avLst/>
            <a:gdLst/>
            <a:ahLst/>
            <a:cxnLst>
              <a:cxn ang="0">
                <a:pos x="0" y="646361050"/>
              </a:cxn>
              <a:cxn ang="0">
                <a:pos x="2147483646" y="706797606"/>
              </a:cxn>
              <a:cxn ang="0">
                <a:pos x="2147483646" y="706797606"/>
              </a:cxn>
            </a:cxnLst>
            <a:rect l="0" t="0" r="0" b="0"/>
            <a:pathLst>
              <a:path w="43121" h="21600" fill="none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</a:path>
              <a:path w="43121" h="21600" stroke="0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  <a:lnTo>
                  <a:pt x="21521" y="21600"/>
                </a:lnTo>
                <a:lnTo>
                  <a:pt x="0" y="19753"/>
                </a:lnTo>
                <a:close/>
              </a:path>
            </a:pathLst>
          </a:custGeom>
          <a:noFill/>
          <a:ln w="9525" cap="flat" cmpd="sng">
            <a:solidFill>
              <a:schemeClr val="tx1">
                <a:alpha val="10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3" name="Text Box 15"/>
          <p:cNvSpPr txBox="1"/>
          <p:nvPr/>
        </p:nvSpPr>
        <p:spPr>
          <a:xfrm>
            <a:off x="5328286" y="5238750"/>
            <a:ext cx="69151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84" name="Text Box 16"/>
          <p:cNvSpPr txBox="1"/>
          <p:nvPr/>
        </p:nvSpPr>
        <p:spPr>
          <a:xfrm>
            <a:off x="4551046" y="2295525"/>
            <a:ext cx="39757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bình h</a:t>
            </a:r>
            <a:r>
              <a:rPr lang="vi-VN" altLang="en-US" sz="336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endParaRPr lang="vi-VN" alt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85" name="Text Box 17"/>
          <p:cNvSpPr txBox="1"/>
          <p:nvPr/>
        </p:nvSpPr>
        <p:spPr>
          <a:xfrm>
            <a:off x="8957310" y="3682365"/>
            <a:ext cx="250507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a </a:t>
            </a: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0" grpId="0"/>
      <p:bldP spid="7183" grpId="0"/>
      <p:bldP spid="7184" grpId="0"/>
      <p:bldP spid="718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/>
          <p:nvPr/>
        </p:nvSpPr>
        <p:spPr>
          <a:xfrm>
            <a:off x="1828800" y="1436370"/>
            <a:ext cx="4711066" cy="1925956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828801" y="5930267"/>
            <a:ext cx="4743450" cy="2342949"/>
            <a:chOff x="0" y="4941888"/>
            <a:chExt cx="3952875" cy="1952457"/>
          </a:xfrm>
        </p:grpSpPr>
        <p:sp>
          <p:nvSpPr>
            <p:cNvPr id="19475" name="Rectangle 17"/>
            <p:cNvSpPr/>
            <p:nvPr/>
          </p:nvSpPr>
          <p:spPr>
            <a:xfrm>
              <a:off x="0" y="4941888"/>
              <a:ext cx="3952875" cy="187325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9476" name="Group 7"/>
            <p:cNvGrpSpPr/>
            <p:nvPr/>
          </p:nvGrpSpPr>
          <p:grpSpPr>
            <a:xfrm>
              <a:off x="179388" y="4992688"/>
              <a:ext cx="3455987" cy="1901657"/>
              <a:chOff x="179512" y="4993357"/>
              <a:chExt cx="3456384" cy="1901657"/>
            </a:xfrm>
          </p:grpSpPr>
          <p:sp>
            <p:nvSpPr>
              <p:cNvPr id="19477" name="Text Box 21"/>
              <p:cNvSpPr txBox="1"/>
              <p:nvPr/>
            </p:nvSpPr>
            <p:spPr>
              <a:xfrm>
                <a:off x="469280" y="4993357"/>
                <a:ext cx="3022600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 bình h</a:t>
                </a: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à</a:t>
                </a: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19478" name="Group 5"/>
              <p:cNvGrpSpPr/>
              <p:nvPr/>
            </p:nvGrpSpPr>
            <p:grpSpPr>
              <a:xfrm>
                <a:off x="179512" y="5517232"/>
                <a:ext cx="1679575" cy="1377782"/>
                <a:chOff x="250825" y="5132388"/>
                <a:chExt cx="1679575" cy="1377782"/>
              </a:xfrm>
            </p:grpSpPr>
            <p:sp>
              <p:nvSpPr>
                <p:cNvPr id="19480" name="AutoShape 18"/>
                <p:cNvSpPr/>
                <p:nvPr/>
              </p:nvSpPr>
              <p:spPr>
                <a:xfrm>
                  <a:off x="250825" y="5132388"/>
                  <a:ext cx="1679575" cy="877887"/>
                </a:xfrm>
                <a:prstGeom prst="flowChartInputOutput">
                  <a:avLst/>
                </a:prstGeom>
                <a:solidFill>
                  <a:srgbClr val="0000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9481" name="Line 19"/>
                <p:cNvSpPr/>
                <p:nvPr/>
              </p:nvSpPr>
              <p:spPr>
                <a:xfrm>
                  <a:off x="641350" y="5157788"/>
                  <a:ext cx="0" cy="881062"/>
                </a:xfrm>
                <a:prstGeom prst="line">
                  <a:avLst/>
                </a:prstGeom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82" name="Rectangle 20"/>
                <p:cNvSpPr/>
                <p:nvPr/>
              </p:nvSpPr>
              <p:spPr>
                <a:xfrm>
                  <a:off x="650875" y="5661025"/>
                  <a:ext cx="104775" cy="107950"/>
                </a:xfrm>
                <a:prstGeom prst="rect">
                  <a:avLst/>
                </a:prstGeom>
                <a:solidFill>
                  <a:srgbClr val="0000FF"/>
                </a:solidFill>
                <a:ln w="9525" cap="flat" cmpd="sng">
                  <a:solidFill>
                    <a:srgbClr val="FF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9483" name="Text Box 22"/>
                <p:cNvSpPr txBox="1"/>
                <p:nvPr/>
              </p:nvSpPr>
              <p:spPr>
                <a:xfrm>
                  <a:off x="615950" y="5157788"/>
                  <a:ext cx="525463" cy="507832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en-US" altLang="en-US" sz="3360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 </a:t>
                  </a:r>
                  <a:endParaRPr lang="vi-VN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9484" name="Arc 23"/>
                <p:cNvSpPr/>
                <p:nvPr/>
              </p:nvSpPr>
              <p:spPr>
                <a:xfrm flipV="1">
                  <a:off x="250825" y="6048375"/>
                  <a:ext cx="1363663" cy="117475"/>
                </a:xfrm>
                <a:custGeom>
                  <a:avLst/>
                  <a:gdLst/>
                  <a:ahLst/>
                  <a:cxnLst>
                    <a:cxn ang="0">
                      <a:pos x="0" y="9919106"/>
                    </a:cxn>
                    <a:cxn ang="0">
                      <a:pos x="2147483646" y="11162017"/>
                    </a:cxn>
                    <a:cxn ang="0">
                      <a:pos x="2147483646" y="10846650"/>
                    </a:cxn>
                  </a:cxnLst>
                  <a:rect l="0" t="0" r="0" b="0"/>
                  <a:pathLst>
                    <a:path w="43121" h="22228" fill="none">
                      <a:moveTo>
                        <a:pt x="0" y="19753"/>
                      </a:moveTo>
                      <a:cubicBezTo>
                        <a:pt x="958" y="8580"/>
                        <a:pt x="10307" y="0"/>
                        <a:pt x="21521" y="0"/>
                      </a:cubicBezTo>
                      <a:cubicBezTo>
                        <a:pt x="33450" y="0"/>
                        <a:pt x="43121" y="9670"/>
                        <a:pt x="43121" y="21600"/>
                      </a:cubicBezTo>
                      <a:cubicBezTo>
                        <a:pt x="43121" y="21809"/>
                        <a:pt x="43117" y="22018"/>
                        <a:pt x="43111" y="22227"/>
                      </a:cubicBezTo>
                    </a:path>
                    <a:path w="43121" h="22228" stroke="0">
                      <a:moveTo>
                        <a:pt x="0" y="19753"/>
                      </a:moveTo>
                      <a:cubicBezTo>
                        <a:pt x="958" y="8580"/>
                        <a:pt x="10307" y="0"/>
                        <a:pt x="21521" y="0"/>
                      </a:cubicBezTo>
                      <a:cubicBezTo>
                        <a:pt x="33450" y="0"/>
                        <a:pt x="43121" y="9670"/>
                        <a:pt x="43121" y="21600"/>
                      </a:cubicBezTo>
                      <a:cubicBezTo>
                        <a:pt x="43121" y="21809"/>
                        <a:pt x="43117" y="22018"/>
                        <a:pt x="43111" y="22227"/>
                      </a:cubicBezTo>
                      <a:lnTo>
                        <a:pt x="21521" y="21600"/>
                      </a:lnTo>
                      <a:lnTo>
                        <a:pt x="0" y="19753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rgbClr val="FF0000">
                      <a:alpha val="10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485" name="Text Box 24"/>
                <p:cNvSpPr txBox="1"/>
                <p:nvPr/>
              </p:nvSpPr>
              <p:spPr>
                <a:xfrm>
                  <a:off x="717550" y="6002338"/>
                  <a:ext cx="525463" cy="507832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en-US" altLang="en-US" sz="3360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  <a:endParaRPr lang="vi-VN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9479" name="Text Box 25"/>
              <p:cNvSpPr txBox="1"/>
              <p:nvPr/>
            </p:nvSpPr>
            <p:spPr>
              <a:xfrm>
                <a:off x="1849959" y="5857453"/>
                <a:ext cx="1785937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a . h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19462" name="Rectangle 4"/>
          <p:cNvSpPr/>
          <p:nvPr/>
        </p:nvSpPr>
        <p:spPr>
          <a:xfrm>
            <a:off x="2129790" y="1931670"/>
            <a:ext cx="1556386" cy="779146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3" name="Text Box 5"/>
          <p:cNvSpPr txBox="1"/>
          <p:nvPr/>
        </p:nvSpPr>
        <p:spPr>
          <a:xfrm>
            <a:off x="4722496" y="1781175"/>
            <a:ext cx="155448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4" name="Text Box 6"/>
          <p:cNvSpPr txBox="1"/>
          <p:nvPr/>
        </p:nvSpPr>
        <p:spPr>
          <a:xfrm>
            <a:off x="3686176" y="1781176"/>
            <a:ext cx="2897504" cy="1126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x b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5" name="Text Box 7"/>
          <p:cNvSpPr txBox="1"/>
          <p:nvPr/>
        </p:nvSpPr>
        <p:spPr>
          <a:xfrm>
            <a:off x="2735580" y="2623185"/>
            <a:ext cx="6038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6" name="Text Box 8"/>
          <p:cNvSpPr txBox="1"/>
          <p:nvPr/>
        </p:nvSpPr>
        <p:spPr>
          <a:xfrm>
            <a:off x="1784986" y="2190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19467" name="Group 1"/>
          <p:cNvGrpSpPr/>
          <p:nvPr/>
        </p:nvGrpSpPr>
        <p:grpSpPr>
          <a:xfrm>
            <a:off x="1828800" y="3362327"/>
            <a:ext cx="4711066" cy="2537460"/>
            <a:chOff x="0" y="2801938"/>
            <a:chExt cx="3925888" cy="2114550"/>
          </a:xfrm>
        </p:grpSpPr>
        <p:sp>
          <p:nvSpPr>
            <p:cNvPr id="19469" name="Rectangle 12"/>
            <p:cNvSpPr/>
            <p:nvPr/>
          </p:nvSpPr>
          <p:spPr>
            <a:xfrm>
              <a:off x="0" y="2801938"/>
              <a:ext cx="3925888" cy="211455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9470" name="Group 8"/>
            <p:cNvGrpSpPr/>
            <p:nvPr/>
          </p:nvGrpSpPr>
          <p:grpSpPr>
            <a:xfrm>
              <a:off x="217488" y="3038475"/>
              <a:ext cx="3286125" cy="1744713"/>
              <a:chOff x="217488" y="2749550"/>
              <a:chExt cx="3286125" cy="1744713"/>
            </a:xfrm>
          </p:grpSpPr>
          <p:sp>
            <p:nvSpPr>
              <p:cNvPr id="19471" name="Rectangle 13"/>
              <p:cNvSpPr/>
              <p:nvPr/>
            </p:nvSpPr>
            <p:spPr>
              <a:xfrm>
                <a:off x="612775" y="3411538"/>
                <a:ext cx="935038" cy="1019175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9472" name="Text Box 14"/>
              <p:cNvSpPr txBox="1"/>
              <p:nvPr/>
            </p:nvSpPr>
            <p:spPr>
              <a:xfrm>
                <a:off x="323850" y="3770313"/>
                <a:ext cx="431800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9473" name="Text Box 15"/>
              <p:cNvSpPr txBox="1"/>
              <p:nvPr/>
            </p:nvSpPr>
            <p:spPr>
              <a:xfrm>
                <a:off x="217488" y="2749550"/>
                <a:ext cx="2138362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 vuông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9474" name="Text Box 16"/>
              <p:cNvSpPr txBox="1"/>
              <p:nvPr/>
            </p:nvSpPr>
            <p:spPr>
              <a:xfrm>
                <a:off x="1830388" y="3340100"/>
                <a:ext cx="1673225" cy="115416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 = 4 . a</a:t>
                </a:r>
              </a:p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a . 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19468" name="Text Box 9"/>
          <p:cNvSpPr txBox="1"/>
          <p:nvPr/>
        </p:nvSpPr>
        <p:spPr>
          <a:xfrm>
            <a:off x="2129791" y="1350646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8" name="AutoShape 12"/>
          <p:cNvSpPr/>
          <p:nvPr/>
        </p:nvSpPr>
        <p:spPr>
          <a:xfrm>
            <a:off x="3771900" y="4632961"/>
            <a:ext cx="4838700" cy="1901190"/>
          </a:xfrm>
          <a:prstGeom prst="diamond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29" name="Line 13"/>
          <p:cNvSpPr/>
          <p:nvPr/>
        </p:nvSpPr>
        <p:spPr>
          <a:xfrm>
            <a:off x="6191250" y="4632961"/>
            <a:ext cx="0" cy="190119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30" name="Line 14"/>
          <p:cNvSpPr/>
          <p:nvPr/>
        </p:nvSpPr>
        <p:spPr>
          <a:xfrm>
            <a:off x="3771900" y="5583556"/>
            <a:ext cx="48387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31" name="Rectangle 15"/>
          <p:cNvSpPr/>
          <p:nvPr/>
        </p:nvSpPr>
        <p:spPr>
          <a:xfrm>
            <a:off x="6191250" y="5497830"/>
            <a:ext cx="173356" cy="85726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35" name="Line 19"/>
          <p:cNvSpPr/>
          <p:nvPr/>
        </p:nvSpPr>
        <p:spPr>
          <a:xfrm>
            <a:off x="3427096" y="4632961"/>
            <a:ext cx="0" cy="190119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36" name="Line 20"/>
          <p:cNvSpPr/>
          <p:nvPr/>
        </p:nvSpPr>
        <p:spPr>
          <a:xfrm flipV="1">
            <a:off x="3427096" y="4547236"/>
            <a:ext cx="0" cy="190119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37" name="Line 21"/>
          <p:cNvSpPr/>
          <p:nvPr/>
        </p:nvSpPr>
        <p:spPr>
          <a:xfrm>
            <a:off x="3427096" y="4547236"/>
            <a:ext cx="2764154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9238" name="Line 22"/>
          <p:cNvSpPr/>
          <p:nvPr/>
        </p:nvSpPr>
        <p:spPr>
          <a:xfrm>
            <a:off x="3427096" y="6619876"/>
            <a:ext cx="2764154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9239" name="Line 23"/>
          <p:cNvSpPr/>
          <p:nvPr/>
        </p:nvSpPr>
        <p:spPr>
          <a:xfrm flipV="1">
            <a:off x="3859530" y="6966586"/>
            <a:ext cx="48387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40" name="Line 24"/>
          <p:cNvSpPr/>
          <p:nvPr/>
        </p:nvSpPr>
        <p:spPr>
          <a:xfrm flipH="1" flipV="1">
            <a:off x="3771900" y="6966586"/>
            <a:ext cx="48387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41" name="Line 25"/>
          <p:cNvSpPr/>
          <p:nvPr/>
        </p:nvSpPr>
        <p:spPr>
          <a:xfrm>
            <a:off x="3686176" y="5583556"/>
            <a:ext cx="0" cy="138303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9242" name="Line 26"/>
          <p:cNvSpPr/>
          <p:nvPr/>
        </p:nvSpPr>
        <p:spPr>
          <a:xfrm>
            <a:off x="8783956" y="5583556"/>
            <a:ext cx="0" cy="138303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9243" name="Text Box 27"/>
          <p:cNvSpPr txBox="1"/>
          <p:nvPr/>
        </p:nvSpPr>
        <p:spPr>
          <a:xfrm>
            <a:off x="2908936" y="5238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44" name="Text Box 28"/>
          <p:cNvSpPr txBox="1"/>
          <p:nvPr/>
        </p:nvSpPr>
        <p:spPr>
          <a:xfrm>
            <a:off x="5846446" y="6880860"/>
            <a:ext cx="120967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45" name="Text Box 29"/>
          <p:cNvSpPr txBox="1"/>
          <p:nvPr/>
        </p:nvSpPr>
        <p:spPr>
          <a:xfrm>
            <a:off x="3686176" y="3596640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thoi</a:t>
            </a:r>
            <a:endParaRPr lang="vi-VN" alt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46" name="Text Box 30"/>
          <p:cNvSpPr txBox="1"/>
          <p:nvPr/>
        </p:nvSpPr>
        <p:spPr>
          <a:xfrm>
            <a:off x="9475471" y="4629150"/>
            <a:ext cx="112395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47" name="Text Box 31"/>
          <p:cNvSpPr txBox="1"/>
          <p:nvPr/>
        </p:nvSpPr>
        <p:spPr>
          <a:xfrm>
            <a:off x="10252710" y="4284345"/>
            <a:ext cx="15563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48" name="Line 32"/>
          <p:cNvSpPr/>
          <p:nvPr/>
        </p:nvSpPr>
        <p:spPr>
          <a:xfrm>
            <a:off x="10426066" y="4973956"/>
            <a:ext cx="1468754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49" name="Text Box 33"/>
          <p:cNvSpPr txBox="1"/>
          <p:nvPr/>
        </p:nvSpPr>
        <p:spPr>
          <a:xfrm>
            <a:off x="10858501" y="4888230"/>
            <a:ext cx="60579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2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1" dur="2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4" dur="20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20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0" dur="20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3" dur="20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6" dur="20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5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3" grpId="0"/>
      <p:bldP spid="9244" grpId="0"/>
      <p:bldP spid="9245" grpId="0"/>
      <p:bldP spid="9246" grpId="0"/>
      <p:bldP spid="9247" grpId="0"/>
      <p:bldP spid="924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/>
          <p:nvPr/>
        </p:nvSpPr>
        <p:spPr>
          <a:xfrm>
            <a:off x="1828800" y="1436370"/>
            <a:ext cx="4711066" cy="200406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08" name="Rectangle 17"/>
          <p:cNvSpPr/>
          <p:nvPr/>
        </p:nvSpPr>
        <p:spPr>
          <a:xfrm>
            <a:off x="1828801" y="5930266"/>
            <a:ext cx="4743450" cy="22479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1509" name="Group 7"/>
          <p:cNvGrpSpPr/>
          <p:nvPr/>
        </p:nvGrpSpPr>
        <p:grpSpPr>
          <a:xfrm>
            <a:off x="2044066" y="5991227"/>
            <a:ext cx="4147184" cy="2281989"/>
            <a:chOff x="179512" y="4993357"/>
            <a:chExt cx="3456384" cy="1901657"/>
          </a:xfrm>
        </p:grpSpPr>
        <p:sp>
          <p:nvSpPr>
            <p:cNvPr id="21549" name="Text Box 21"/>
            <p:cNvSpPr txBox="1"/>
            <p:nvPr/>
          </p:nvSpPr>
          <p:spPr>
            <a:xfrm>
              <a:off x="469280" y="4993357"/>
              <a:ext cx="3022600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bình h</a:t>
              </a: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1550" name="Group 5"/>
            <p:cNvGrpSpPr/>
            <p:nvPr/>
          </p:nvGrpSpPr>
          <p:grpSpPr>
            <a:xfrm>
              <a:off x="179512" y="5517232"/>
              <a:ext cx="1679575" cy="1377782"/>
              <a:chOff x="250825" y="5132388"/>
              <a:chExt cx="1679575" cy="1377782"/>
            </a:xfrm>
          </p:grpSpPr>
          <p:sp>
            <p:nvSpPr>
              <p:cNvPr id="21552" name="AutoShape 18"/>
              <p:cNvSpPr/>
              <p:nvPr/>
            </p:nvSpPr>
            <p:spPr>
              <a:xfrm>
                <a:off x="250825" y="5132388"/>
                <a:ext cx="1679575" cy="877887"/>
              </a:xfrm>
              <a:prstGeom prst="flowChartInputOutpu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553" name="Line 19"/>
              <p:cNvSpPr/>
              <p:nvPr/>
            </p:nvSpPr>
            <p:spPr>
              <a:xfrm>
                <a:off x="641350" y="5157788"/>
                <a:ext cx="0" cy="881062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554" name="Rectangle 20"/>
              <p:cNvSpPr/>
              <p:nvPr/>
            </p:nvSpPr>
            <p:spPr>
              <a:xfrm>
                <a:off x="650875" y="5661025"/>
                <a:ext cx="104775" cy="107950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555" name="Text Box 22"/>
              <p:cNvSpPr txBox="1"/>
              <p:nvPr/>
            </p:nvSpPr>
            <p:spPr>
              <a:xfrm>
                <a:off x="615950" y="5157788"/>
                <a:ext cx="525463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 </a:t>
                </a:r>
                <a:endParaRPr lang="vi-VN" altLang="en-US" sz="336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556" name="Arc 23"/>
              <p:cNvSpPr/>
              <p:nvPr/>
            </p:nvSpPr>
            <p:spPr>
              <a:xfrm flipV="1">
                <a:off x="250825" y="6048375"/>
                <a:ext cx="1363663" cy="117475"/>
              </a:xfrm>
              <a:custGeom>
                <a:avLst/>
                <a:gdLst/>
                <a:ahLst/>
                <a:cxnLst>
                  <a:cxn ang="0">
                    <a:pos x="0" y="9919106"/>
                  </a:cxn>
                  <a:cxn ang="0">
                    <a:pos x="2147483646" y="11162017"/>
                  </a:cxn>
                  <a:cxn ang="0">
                    <a:pos x="2147483646" y="10846650"/>
                  </a:cxn>
                </a:cxnLst>
                <a:rect l="0" t="0" r="0" b="0"/>
                <a:pathLst>
                  <a:path w="43121" h="22228" fill="none">
                    <a:moveTo>
                      <a:pt x="0" y="19753"/>
                    </a:moveTo>
                    <a:cubicBezTo>
                      <a:pt x="958" y="8580"/>
                      <a:pt x="10307" y="0"/>
                      <a:pt x="21521" y="0"/>
                    </a:cubicBezTo>
                    <a:cubicBezTo>
                      <a:pt x="33450" y="0"/>
                      <a:pt x="43121" y="9670"/>
                      <a:pt x="43121" y="21600"/>
                    </a:cubicBezTo>
                    <a:cubicBezTo>
                      <a:pt x="43121" y="21809"/>
                      <a:pt x="43117" y="22018"/>
                      <a:pt x="43111" y="22227"/>
                    </a:cubicBezTo>
                  </a:path>
                  <a:path w="43121" h="22228" stroke="0">
                    <a:moveTo>
                      <a:pt x="0" y="19753"/>
                    </a:moveTo>
                    <a:cubicBezTo>
                      <a:pt x="958" y="8580"/>
                      <a:pt x="10307" y="0"/>
                      <a:pt x="21521" y="0"/>
                    </a:cubicBezTo>
                    <a:cubicBezTo>
                      <a:pt x="33450" y="0"/>
                      <a:pt x="43121" y="9670"/>
                      <a:pt x="43121" y="21600"/>
                    </a:cubicBezTo>
                    <a:cubicBezTo>
                      <a:pt x="43121" y="21809"/>
                      <a:pt x="43117" y="22018"/>
                      <a:pt x="43111" y="22227"/>
                    </a:cubicBezTo>
                    <a:lnTo>
                      <a:pt x="21521" y="21600"/>
                    </a:lnTo>
                    <a:lnTo>
                      <a:pt x="0" y="19753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FF0000">
                    <a:alpha val="100000"/>
                  </a:srgbClr>
                </a:solidFill>
                <a:prstDash val="dash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57" name="Text Box 24"/>
              <p:cNvSpPr txBox="1"/>
              <p:nvPr/>
            </p:nvSpPr>
            <p:spPr>
              <a:xfrm>
                <a:off x="717550" y="6002338"/>
                <a:ext cx="525463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21551" name="Text Box 25"/>
            <p:cNvSpPr txBox="1"/>
            <p:nvPr/>
          </p:nvSpPr>
          <p:spPr>
            <a:xfrm>
              <a:off x="1849959" y="5857453"/>
              <a:ext cx="1785937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en-US" altLang="en-US" sz="336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 = a . h</a:t>
              </a:r>
              <a:endPara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21511" name="Rectangle 4"/>
          <p:cNvSpPr/>
          <p:nvPr/>
        </p:nvSpPr>
        <p:spPr>
          <a:xfrm>
            <a:off x="2129790" y="1931670"/>
            <a:ext cx="1556386" cy="779146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12" name="Text Box 5"/>
          <p:cNvSpPr txBox="1"/>
          <p:nvPr/>
        </p:nvSpPr>
        <p:spPr>
          <a:xfrm>
            <a:off x="4722496" y="1781175"/>
            <a:ext cx="155448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13" name="Text Box 6"/>
          <p:cNvSpPr txBox="1"/>
          <p:nvPr/>
        </p:nvSpPr>
        <p:spPr>
          <a:xfrm>
            <a:off x="3686176" y="1781176"/>
            <a:ext cx="2897504" cy="1126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x b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14" name="Text Box 7"/>
          <p:cNvSpPr txBox="1"/>
          <p:nvPr/>
        </p:nvSpPr>
        <p:spPr>
          <a:xfrm>
            <a:off x="2735580" y="2623185"/>
            <a:ext cx="6038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15" name="Text Box 8"/>
          <p:cNvSpPr txBox="1"/>
          <p:nvPr/>
        </p:nvSpPr>
        <p:spPr>
          <a:xfrm>
            <a:off x="1784986" y="2190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1516" name="Group 2"/>
          <p:cNvGrpSpPr/>
          <p:nvPr/>
        </p:nvGrpSpPr>
        <p:grpSpPr>
          <a:xfrm>
            <a:off x="1828800" y="3446146"/>
            <a:ext cx="4711066" cy="2453640"/>
            <a:chOff x="0" y="2801938"/>
            <a:chExt cx="3925888" cy="2114550"/>
          </a:xfrm>
        </p:grpSpPr>
        <p:sp>
          <p:nvSpPr>
            <p:cNvPr id="21543" name="Rectangle 12"/>
            <p:cNvSpPr/>
            <p:nvPr/>
          </p:nvSpPr>
          <p:spPr>
            <a:xfrm>
              <a:off x="0" y="2801938"/>
              <a:ext cx="3925888" cy="211455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1544" name="Group 8"/>
            <p:cNvGrpSpPr/>
            <p:nvPr/>
          </p:nvGrpSpPr>
          <p:grpSpPr>
            <a:xfrm>
              <a:off x="217488" y="3038475"/>
              <a:ext cx="3286125" cy="1784139"/>
              <a:chOff x="217488" y="2749550"/>
              <a:chExt cx="3286125" cy="1784139"/>
            </a:xfrm>
          </p:grpSpPr>
          <p:sp>
            <p:nvSpPr>
              <p:cNvPr id="21545" name="Rectangle 13"/>
              <p:cNvSpPr/>
              <p:nvPr/>
            </p:nvSpPr>
            <p:spPr>
              <a:xfrm>
                <a:off x="612775" y="3411538"/>
                <a:ext cx="935038" cy="1019175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546" name="Text Box 14"/>
              <p:cNvSpPr txBox="1"/>
              <p:nvPr/>
            </p:nvSpPr>
            <p:spPr>
              <a:xfrm>
                <a:off x="323850" y="3770313"/>
                <a:ext cx="431800" cy="525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547" name="Text Box 15"/>
              <p:cNvSpPr txBox="1"/>
              <p:nvPr/>
            </p:nvSpPr>
            <p:spPr>
              <a:xfrm>
                <a:off x="217488" y="2749550"/>
                <a:ext cx="2138362" cy="525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 vuông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548" name="Text Box 16"/>
              <p:cNvSpPr txBox="1"/>
              <p:nvPr/>
            </p:nvSpPr>
            <p:spPr>
              <a:xfrm>
                <a:off x="1830388" y="3340099"/>
                <a:ext cx="1673225" cy="11935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 = 4 . a</a:t>
                </a:r>
              </a:p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a . 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21517" name="Text Box 9"/>
          <p:cNvSpPr txBox="1"/>
          <p:nvPr/>
        </p:nvSpPr>
        <p:spPr>
          <a:xfrm>
            <a:off x="2129791" y="1350646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532246" y="1333501"/>
            <a:ext cx="5461634" cy="2241844"/>
            <a:chOff x="3919750" y="1111576"/>
            <a:chExt cx="4551363" cy="1867439"/>
          </a:xfrm>
        </p:grpSpPr>
        <p:grpSp>
          <p:nvGrpSpPr>
            <p:cNvPr id="21519" name="Group 1"/>
            <p:cNvGrpSpPr/>
            <p:nvPr/>
          </p:nvGrpSpPr>
          <p:grpSpPr>
            <a:xfrm>
              <a:off x="3919750" y="1210671"/>
              <a:ext cx="4551363" cy="1768344"/>
              <a:chOff x="3937000" y="1196975"/>
              <a:chExt cx="4551363" cy="1768344"/>
            </a:xfrm>
          </p:grpSpPr>
          <p:sp>
            <p:nvSpPr>
              <p:cNvPr id="21521" name="Rectangle 26"/>
              <p:cNvSpPr/>
              <p:nvPr/>
            </p:nvSpPr>
            <p:spPr>
              <a:xfrm>
                <a:off x="3937000" y="1196975"/>
                <a:ext cx="4392613" cy="17272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21522" name="Group 3"/>
              <p:cNvGrpSpPr/>
              <p:nvPr/>
            </p:nvGrpSpPr>
            <p:grpSpPr>
              <a:xfrm>
                <a:off x="4113213" y="1577975"/>
                <a:ext cx="2716212" cy="1387344"/>
                <a:chOff x="4113948" y="1578436"/>
                <a:chExt cx="2715983" cy="1386563"/>
              </a:xfrm>
            </p:grpSpPr>
            <p:sp>
              <p:nvSpPr>
                <p:cNvPr id="21528" name="AutoShape 27"/>
                <p:cNvSpPr/>
                <p:nvPr/>
              </p:nvSpPr>
              <p:spPr>
                <a:xfrm>
                  <a:off x="4672355" y="1578436"/>
                  <a:ext cx="1708348" cy="741072"/>
                </a:xfrm>
                <a:prstGeom prst="diamond">
                  <a:avLst/>
                </a:prstGeom>
                <a:solidFill>
                  <a:srgbClr val="0000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grpSp>
              <p:nvGrpSpPr>
                <p:cNvPr id="21529" name="Group 2"/>
                <p:cNvGrpSpPr/>
                <p:nvPr/>
              </p:nvGrpSpPr>
              <p:grpSpPr>
                <a:xfrm>
                  <a:off x="4113948" y="1609437"/>
                  <a:ext cx="2715983" cy="1355562"/>
                  <a:chOff x="4608661" y="1584102"/>
                  <a:chExt cx="1966190" cy="804232"/>
                </a:xfrm>
              </p:grpSpPr>
              <p:sp>
                <p:nvSpPr>
                  <p:cNvPr id="21530" name="Line 28"/>
                  <p:cNvSpPr/>
                  <p:nvPr/>
                </p:nvSpPr>
                <p:spPr>
                  <a:xfrm>
                    <a:off x="5651649" y="1584103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31" name="Line 29"/>
                  <p:cNvSpPr/>
                  <p:nvPr/>
                </p:nvSpPr>
                <p:spPr>
                  <a:xfrm>
                    <a:off x="5089674" y="1800003"/>
                    <a:ext cx="1404906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32" name="Rectangle 30"/>
                  <p:cNvSpPr/>
                  <p:nvPr/>
                </p:nvSpPr>
                <p:spPr>
                  <a:xfrm>
                    <a:off x="5651649" y="1728564"/>
                    <a:ext cx="95038" cy="85743"/>
                  </a:xfrm>
                  <a:prstGeom prst="rect">
                    <a:avLst/>
                  </a:prstGeom>
                  <a:solidFill>
                    <a:srgbClr val="0000FF"/>
                  </a:solidFill>
                  <a:ln w="9525" cap="flat" cmpd="sng">
                    <a:solidFill>
                      <a:srgbClr val="FF000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0"/>
                      </a:spcBef>
                      <a:buNone/>
                    </a:pPr>
                    <a:endParaRPr lang="en-US" altLang="en-US" sz="3360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1533" name="Line 31"/>
                  <p:cNvSpPr/>
                  <p:nvPr/>
                </p:nvSpPr>
                <p:spPr>
                  <a:xfrm>
                    <a:off x="4859486" y="1584103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1534" name="Line 32"/>
                  <p:cNvSpPr/>
                  <p:nvPr/>
                </p:nvSpPr>
                <p:spPr>
                  <a:xfrm flipV="1">
                    <a:off x="4859486" y="1584102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1535" name="Line 33"/>
                  <p:cNvSpPr/>
                  <p:nvPr/>
                </p:nvSpPr>
                <p:spPr>
                  <a:xfrm>
                    <a:off x="5076974" y="2160365"/>
                    <a:ext cx="1497877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1536" name="Line 34"/>
                  <p:cNvSpPr/>
                  <p:nvPr/>
                </p:nvSpPr>
                <p:spPr>
                  <a:xfrm flipH="1">
                    <a:off x="5076974" y="2160365"/>
                    <a:ext cx="1404906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1537" name="Line 35"/>
                  <p:cNvSpPr/>
                  <p:nvPr/>
                </p:nvSpPr>
                <p:spPr>
                  <a:xfrm>
                    <a:off x="4932511" y="1584103"/>
                    <a:ext cx="842944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38" name="Line 36"/>
                  <p:cNvSpPr/>
                  <p:nvPr/>
                </p:nvSpPr>
                <p:spPr>
                  <a:xfrm>
                    <a:off x="4932511" y="2015903"/>
                    <a:ext cx="842944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39" name="Line 37"/>
                  <p:cNvSpPr/>
                  <p:nvPr/>
                </p:nvSpPr>
                <p:spPr>
                  <a:xfrm>
                    <a:off x="5076974" y="1800003"/>
                    <a:ext cx="0" cy="432524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40" name="Line 38"/>
                  <p:cNvSpPr/>
                  <p:nvPr/>
                </p:nvSpPr>
                <p:spPr>
                  <a:xfrm>
                    <a:off x="6227911" y="1800003"/>
                    <a:ext cx="0" cy="432524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41" name="Text Box 39"/>
                  <p:cNvSpPr txBox="1"/>
                  <p:nvPr/>
                </p:nvSpPr>
                <p:spPr>
                  <a:xfrm>
                    <a:off x="4608661" y="1655539"/>
                    <a:ext cx="421472" cy="30099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lang="vi-VN" altLang="en-US" sz="336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n</a:t>
                    </a:r>
                    <a:endParaRPr lang="vi-VN" altLang="en-US" sz="3360" b="1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1542" name="Text Box 40"/>
                  <p:cNvSpPr txBox="1"/>
                  <p:nvPr/>
                </p:nvSpPr>
                <p:spPr>
                  <a:xfrm>
                    <a:off x="5435749" y="2087339"/>
                    <a:ext cx="468990" cy="30099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lang="vi-VN" altLang="en-US" sz="336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m</a:t>
                    </a:r>
                    <a:endParaRPr lang="vi-VN" altLang="en-US" sz="3360" b="1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21523" name="Group 1"/>
              <p:cNvGrpSpPr/>
              <p:nvPr/>
            </p:nvGrpSpPr>
            <p:grpSpPr>
              <a:xfrm>
                <a:off x="6791325" y="1563688"/>
                <a:ext cx="1697038" cy="951320"/>
                <a:chOff x="6790756" y="1563728"/>
                <a:chExt cx="1698154" cy="951554"/>
              </a:xfrm>
            </p:grpSpPr>
            <p:sp>
              <p:nvSpPr>
                <p:cNvPr id="21524" name="Text Box 43"/>
                <p:cNvSpPr txBox="1"/>
                <p:nvPr/>
              </p:nvSpPr>
              <p:spPr>
                <a:xfrm>
                  <a:off x="6790756" y="1771798"/>
                  <a:ext cx="749973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 =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1525" name="Text Box 44"/>
                <p:cNvSpPr txBox="1"/>
                <p:nvPr/>
              </p:nvSpPr>
              <p:spPr>
                <a:xfrm>
                  <a:off x="7318216" y="1563728"/>
                  <a:ext cx="1170694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 </a:t>
                  </a:r>
                  <a:r>
                    <a:rPr lang="en-US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n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1526" name="Line 45"/>
                <p:cNvSpPr/>
                <p:nvPr/>
              </p:nvSpPr>
              <p:spPr>
                <a:xfrm>
                  <a:off x="7434439" y="2027151"/>
                  <a:ext cx="749973" cy="0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1527" name="Text Box 46"/>
                <p:cNvSpPr txBox="1"/>
                <p:nvPr/>
              </p:nvSpPr>
              <p:spPr>
                <a:xfrm>
                  <a:off x="7654003" y="2007533"/>
                  <a:ext cx="561962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21520" name="Text Box 42"/>
            <p:cNvSpPr txBox="1"/>
            <p:nvPr/>
          </p:nvSpPr>
          <p:spPr>
            <a:xfrm>
              <a:off x="4411875" y="1111576"/>
              <a:ext cx="2206625" cy="50762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thoi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7" name="AutoShape 23"/>
          <p:cNvSpPr/>
          <p:nvPr/>
        </p:nvSpPr>
        <p:spPr>
          <a:xfrm>
            <a:off x="6191251" y="3423286"/>
            <a:ext cx="2160270" cy="1642110"/>
          </a:xfrm>
          <a:prstGeom prst="rtTriangl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88" name="AutoShape 24"/>
          <p:cNvSpPr/>
          <p:nvPr/>
        </p:nvSpPr>
        <p:spPr>
          <a:xfrm>
            <a:off x="2476500" y="3423286"/>
            <a:ext cx="3023236" cy="164211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89" name="AutoShape 25"/>
          <p:cNvSpPr/>
          <p:nvPr/>
        </p:nvSpPr>
        <p:spPr>
          <a:xfrm>
            <a:off x="8957311" y="3249930"/>
            <a:ext cx="3455670" cy="1729740"/>
          </a:xfrm>
          <a:prstGeom prst="rtTriangl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0" name="AutoShape 26"/>
          <p:cNvSpPr/>
          <p:nvPr/>
        </p:nvSpPr>
        <p:spPr>
          <a:xfrm>
            <a:off x="8957310" y="3249930"/>
            <a:ext cx="1209676" cy="1729740"/>
          </a:xfrm>
          <a:prstGeom prst="rtTriangle">
            <a:avLst/>
          </a:prstGeom>
          <a:solidFill>
            <a:schemeClr val="bg1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1" name="Line 27"/>
          <p:cNvSpPr/>
          <p:nvPr/>
        </p:nvSpPr>
        <p:spPr>
          <a:xfrm>
            <a:off x="3985260" y="3423286"/>
            <a:ext cx="0" cy="1642110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92" name="Rectangle 28"/>
          <p:cNvSpPr/>
          <p:nvPr/>
        </p:nvSpPr>
        <p:spPr>
          <a:xfrm>
            <a:off x="3985260" y="4892041"/>
            <a:ext cx="173356" cy="17145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3" name="Rectangle 29"/>
          <p:cNvSpPr/>
          <p:nvPr/>
        </p:nvSpPr>
        <p:spPr>
          <a:xfrm>
            <a:off x="6191250" y="4892040"/>
            <a:ext cx="173356" cy="173356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4" name="Rectangle 30"/>
          <p:cNvSpPr/>
          <p:nvPr/>
        </p:nvSpPr>
        <p:spPr>
          <a:xfrm>
            <a:off x="8957310" y="4806316"/>
            <a:ext cx="173356" cy="173354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5" name="Arc 31"/>
          <p:cNvSpPr/>
          <p:nvPr/>
        </p:nvSpPr>
        <p:spPr>
          <a:xfrm flipV="1">
            <a:off x="2476500" y="5065396"/>
            <a:ext cx="3023236" cy="348614"/>
          </a:xfrm>
          <a:custGeom>
            <a:avLst/>
            <a:gdLst/>
            <a:ahLst/>
            <a:cxnLst>
              <a:cxn ang="0">
                <a:pos x="0" y="646361050"/>
              </a:cxn>
              <a:cxn ang="0">
                <a:pos x="2147483646" y="706797606"/>
              </a:cxn>
              <a:cxn ang="0">
                <a:pos x="2147483646" y="706797606"/>
              </a:cxn>
            </a:cxnLst>
            <a:rect l="0" t="0" r="0" b="0"/>
            <a:pathLst>
              <a:path w="43121" h="21600" fill="none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</a:path>
              <a:path w="43121" h="21600" stroke="0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  <a:lnTo>
                  <a:pt x="21521" y="21600"/>
                </a:lnTo>
                <a:lnTo>
                  <a:pt x="0" y="19753"/>
                </a:lnTo>
                <a:close/>
              </a:path>
            </a:pathLst>
          </a:custGeom>
          <a:noFill/>
          <a:ln w="9525" cap="flat" cmpd="sng">
            <a:solidFill>
              <a:schemeClr val="tx1">
                <a:alpha val="10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96" name="Text Box 32"/>
          <p:cNvSpPr txBox="1"/>
          <p:nvPr/>
        </p:nvSpPr>
        <p:spPr>
          <a:xfrm>
            <a:off x="3771900" y="5324475"/>
            <a:ext cx="43243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7" name="Text Box 33"/>
          <p:cNvSpPr txBox="1"/>
          <p:nvPr/>
        </p:nvSpPr>
        <p:spPr>
          <a:xfrm>
            <a:off x="3945256" y="4114800"/>
            <a:ext cx="34480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8" name="Text Box 34"/>
          <p:cNvSpPr txBox="1"/>
          <p:nvPr/>
        </p:nvSpPr>
        <p:spPr>
          <a:xfrm>
            <a:off x="6137911" y="4029075"/>
            <a:ext cx="43053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9" name="Text Box 35"/>
          <p:cNvSpPr txBox="1"/>
          <p:nvPr/>
        </p:nvSpPr>
        <p:spPr>
          <a:xfrm>
            <a:off x="6970396" y="5065395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0" name="Text Box 36"/>
          <p:cNvSpPr txBox="1"/>
          <p:nvPr/>
        </p:nvSpPr>
        <p:spPr>
          <a:xfrm>
            <a:off x="10944226" y="497967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1" name="Text Box 37"/>
          <p:cNvSpPr txBox="1"/>
          <p:nvPr/>
        </p:nvSpPr>
        <p:spPr>
          <a:xfrm>
            <a:off x="8957311" y="3941445"/>
            <a:ext cx="6896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2" name="Text Box 38"/>
          <p:cNvSpPr txBox="1"/>
          <p:nvPr/>
        </p:nvSpPr>
        <p:spPr>
          <a:xfrm>
            <a:off x="5069206" y="2213610"/>
            <a:ext cx="475107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tam giác</a:t>
            </a:r>
            <a:endParaRPr lang="vi-VN" alt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3" name="Text Box 39"/>
          <p:cNvSpPr txBox="1"/>
          <p:nvPr/>
        </p:nvSpPr>
        <p:spPr>
          <a:xfrm>
            <a:off x="5240656" y="6101715"/>
            <a:ext cx="112395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4" name="Text Box 40"/>
          <p:cNvSpPr txBox="1"/>
          <p:nvPr/>
        </p:nvSpPr>
        <p:spPr>
          <a:xfrm>
            <a:off x="6278880" y="5812155"/>
            <a:ext cx="172783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 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6" name="Line 42"/>
          <p:cNvSpPr/>
          <p:nvPr/>
        </p:nvSpPr>
        <p:spPr>
          <a:xfrm>
            <a:off x="6278880" y="6448426"/>
            <a:ext cx="1727836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307" name="Text Box 43"/>
          <p:cNvSpPr txBox="1"/>
          <p:nvPr/>
        </p:nvSpPr>
        <p:spPr>
          <a:xfrm>
            <a:off x="6882766" y="6360795"/>
            <a:ext cx="69151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8" name="Line 44"/>
          <p:cNvSpPr/>
          <p:nvPr/>
        </p:nvSpPr>
        <p:spPr>
          <a:xfrm>
            <a:off x="8957310" y="3249930"/>
            <a:ext cx="0" cy="172974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11309" name="Line 45"/>
          <p:cNvSpPr/>
          <p:nvPr/>
        </p:nvSpPr>
        <p:spPr>
          <a:xfrm>
            <a:off x="8957310" y="4979670"/>
            <a:ext cx="1209676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graphicFrame>
        <p:nvGraphicFramePr>
          <p:cNvPr id="20507" name="Object 1"/>
          <p:cNvGraphicFramePr>
            <a:graphicFrameLocks noChangeAspect="1"/>
          </p:cNvGraphicFramePr>
          <p:nvPr/>
        </p:nvGraphicFramePr>
        <p:xfrm>
          <a:off x="5326380" y="6926580"/>
          <a:ext cx="2506980" cy="569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r:id="rId3" imgW="715645" imgH="163195" progId="Equation.DSMT4">
                  <p:embed/>
                </p:oleObj>
              </mc:Choice>
              <mc:Fallback>
                <p:oleObj r:id="rId3" imgW="715645" imgH="163195" progId="Equation.DSMT4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26380" y="6926580"/>
                        <a:ext cx="2506980" cy="569596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1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1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11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11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11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11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9" dur="2000"/>
                                        <p:tgtEl>
                                          <p:spTgt spid="11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2" dur="2000"/>
                                        <p:tgtEl>
                                          <p:spTgt spid="11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5" dur="2000"/>
                                        <p:tgtEl>
                                          <p:spTgt spid="11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8" dur="2000"/>
                                        <p:tgtEl>
                                          <p:spTgt spid="11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000"/>
                                        <p:tgtEl>
                                          <p:spTgt spid="20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6" grpId="0"/>
      <p:bldP spid="11297" grpId="0"/>
      <p:bldP spid="11298" grpId="0"/>
      <p:bldP spid="11299" grpId="0"/>
      <p:bldP spid="11300" grpId="0"/>
      <p:bldP spid="11301" grpId="0"/>
      <p:bldP spid="11302" grpId="0"/>
      <p:bldP spid="11303" grpId="0"/>
      <p:bldP spid="11304" grpId="0"/>
      <p:bldP spid="1130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/>
          <p:nvPr/>
        </p:nvSpPr>
        <p:spPr>
          <a:xfrm>
            <a:off x="1828800" y="1436370"/>
            <a:ext cx="4711066" cy="200406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56" name="Rectangle 17"/>
          <p:cNvSpPr/>
          <p:nvPr/>
        </p:nvSpPr>
        <p:spPr>
          <a:xfrm>
            <a:off x="1828801" y="5930266"/>
            <a:ext cx="4743450" cy="22479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3557" name="Group 7"/>
          <p:cNvGrpSpPr/>
          <p:nvPr/>
        </p:nvGrpSpPr>
        <p:grpSpPr>
          <a:xfrm>
            <a:off x="2044066" y="5991227"/>
            <a:ext cx="4147184" cy="2281989"/>
            <a:chOff x="179512" y="4993357"/>
            <a:chExt cx="3456384" cy="1901657"/>
          </a:xfrm>
        </p:grpSpPr>
        <p:sp>
          <p:nvSpPr>
            <p:cNvPr id="23623" name="Text Box 21"/>
            <p:cNvSpPr txBox="1"/>
            <p:nvPr/>
          </p:nvSpPr>
          <p:spPr>
            <a:xfrm>
              <a:off x="469280" y="4993357"/>
              <a:ext cx="3022600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bình h</a:t>
              </a: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3624" name="Group 5"/>
            <p:cNvGrpSpPr/>
            <p:nvPr/>
          </p:nvGrpSpPr>
          <p:grpSpPr>
            <a:xfrm>
              <a:off x="179512" y="5517232"/>
              <a:ext cx="1679575" cy="1377782"/>
              <a:chOff x="250825" y="5132388"/>
              <a:chExt cx="1679575" cy="1377782"/>
            </a:xfrm>
          </p:grpSpPr>
          <p:sp>
            <p:nvSpPr>
              <p:cNvPr id="23626" name="AutoShape 18"/>
              <p:cNvSpPr/>
              <p:nvPr/>
            </p:nvSpPr>
            <p:spPr>
              <a:xfrm>
                <a:off x="250825" y="5132388"/>
                <a:ext cx="1679575" cy="877887"/>
              </a:xfrm>
              <a:prstGeom prst="flowChartInputOutpu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627" name="Line 19"/>
              <p:cNvSpPr/>
              <p:nvPr/>
            </p:nvSpPr>
            <p:spPr>
              <a:xfrm>
                <a:off x="641350" y="5157788"/>
                <a:ext cx="0" cy="881062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3628" name="Rectangle 20"/>
              <p:cNvSpPr/>
              <p:nvPr/>
            </p:nvSpPr>
            <p:spPr>
              <a:xfrm>
                <a:off x="650875" y="5661025"/>
                <a:ext cx="104775" cy="107950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629" name="Text Box 22"/>
              <p:cNvSpPr txBox="1"/>
              <p:nvPr/>
            </p:nvSpPr>
            <p:spPr>
              <a:xfrm>
                <a:off x="615950" y="5157788"/>
                <a:ext cx="525463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 </a:t>
                </a:r>
                <a:endParaRPr lang="vi-VN" altLang="en-US" sz="336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630" name="Arc 23"/>
              <p:cNvSpPr/>
              <p:nvPr/>
            </p:nvSpPr>
            <p:spPr>
              <a:xfrm flipV="1">
                <a:off x="250825" y="6048375"/>
                <a:ext cx="1363663" cy="117475"/>
              </a:xfrm>
              <a:custGeom>
                <a:avLst/>
                <a:gdLst/>
                <a:ahLst/>
                <a:cxnLst>
                  <a:cxn ang="0">
                    <a:pos x="0" y="9919106"/>
                  </a:cxn>
                  <a:cxn ang="0">
                    <a:pos x="2147483646" y="11162017"/>
                  </a:cxn>
                  <a:cxn ang="0">
                    <a:pos x="2147483646" y="10846650"/>
                  </a:cxn>
                </a:cxnLst>
                <a:rect l="0" t="0" r="0" b="0"/>
                <a:pathLst>
                  <a:path w="43121" h="22228" fill="none">
                    <a:moveTo>
                      <a:pt x="0" y="19753"/>
                    </a:moveTo>
                    <a:cubicBezTo>
                      <a:pt x="958" y="8580"/>
                      <a:pt x="10307" y="0"/>
                      <a:pt x="21521" y="0"/>
                    </a:cubicBezTo>
                    <a:cubicBezTo>
                      <a:pt x="33450" y="0"/>
                      <a:pt x="43121" y="9670"/>
                      <a:pt x="43121" y="21600"/>
                    </a:cubicBezTo>
                    <a:cubicBezTo>
                      <a:pt x="43121" y="21809"/>
                      <a:pt x="43117" y="22018"/>
                      <a:pt x="43111" y="22227"/>
                    </a:cubicBezTo>
                  </a:path>
                  <a:path w="43121" h="22228" stroke="0">
                    <a:moveTo>
                      <a:pt x="0" y="19753"/>
                    </a:moveTo>
                    <a:cubicBezTo>
                      <a:pt x="958" y="8580"/>
                      <a:pt x="10307" y="0"/>
                      <a:pt x="21521" y="0"/>
                    </a:cubicBezTo>
                    <a:cubicBezTo>
                      <a:pt x="33450" y="0"/>
                      <a:pt x="43121" y="9670"/>
                      <a:pt x="43121" y="21600"/>
                    </a:cubicBezTo>
                    <a:cubicBezTo>
                      <a:pt x="43121" y="21809"/>
                      <a:pt x="43117" y="22018"/>
                      <a:pt x="43111" y="22227"/>
                    </a:cubicBezTo>
                    <a:lnTo>
                      <a:pt x="21521" y="21600"/>
                    </a:lnTo>
                    <a:lnTo>
                      <a:pt x="0" y="19753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FF0000">
                    <a:alpha val="100000"/>
                  </a:srgbClr>
                </a:solidFill>
                <a:prstDash val="dash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31" name="Text Box 24"/>
              <p:cNvSpPr txBox="1"/>
              <p:nvPr/>
            </p:nvSpPr>
            <p:spPr>
              <a:xfrm>
                <a:off x="717550" y="6002338"/>
                <a:ext cx="525463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23625" name="Text Box 25"/>
            <p:cNvSpPr txBox="1"/>
            <p:nvPr/>
          </p:nvSpPr>
          <p:spPr>
            <a:xfrm>
              <a:off x="1849959" y="5857453"/>
              <a:ext cx="1785937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en-US" altLang="en-US" sz="336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 = a . h</a:t>
              </a:r>
              <a:endPara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23559" name="Rectangle 4"/>
          <p:cNvSpPr/>
          <p:nvPr/>
        </p:nvSpPr>
        <p:spPr>
          <a:xfrm>
            <a:off x="2129790" y="1931670"/>
            <a:ext cx="1556386" cy="779146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60" name="Text Box 5"/>
          <p:cNvSpPr txBox="1"/>
          <p:nvPr/>
        </p:nvSpPr>
        <p:spPr>
          <a:xfrm>
            <a:off x="4722496" y="1781175"/>
            <a:ext cx="155448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61" name="Text Box 6"/>
          <p:cNvSpPr txBox="1"/>
          <p:nvPr/>
        </p:nvSpPr>
        <p:spPr>
          <a:xfrm>
            <a:off x="3686176" y="1781176"/>
            <a:ext cx="2897504" cy="1126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x b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62" name="Text Box 7"/>
          <p:cNvSpPr txBox="1"/>
          <p:nvPr/>
        </p:nvSpPr>
        <p:spPr>
          <a:xfrm>
            <a:off x="2735580" y="2623185"/>
            <a:ext cx="6038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63" name="Text Box 8"/>
          <p:cNvSpPr txBox="1"/>
          <p:nvPr/>
        </p:nvSpPr>
        <p:spPr>
          <a:xfrm>
            <a:off x="1784986" y="2190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3564" name="Group 2"/>
          <p:cNvGrpSpPr/>
          <p:nvPr/>
        </p:nvGrpSpPr>
        <p:grpSpPr>
          <a:xfrm>
            <a:off x="1828800" y="3446146"/>
            <a:ext cx="4711066" cy="2453640"/>
            <a:chOff x="0" y="2801938"/>
            <a:chExt cx="3925888" cy="2114550"/>
          </a:xfrm>
        </p:grpSpPr>
        <p:sp>
          <p:nvSpPr>
            <p:cNvPr id="23617" name="Rectangle 12"/>
            <p:cNvSpPr/>
            <p:nvPr/>
          </p:nvSpPr>
          <p:spPr>
            <a:xfrm>
              <a:off x="0" y="2801938"/>
              <a:ext cx="3925888" cy="211455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3618" name="Group 8"/>
            <p:cNvGrpSpPr/>
            <p:nvPr/>
          </p:nvGrpSpPr>
          <p:grpSpPr>
            <a:xfrm>
              <a:off x="217488" y="3038475"/>
              <a:ext cx="3286125" cy="1784139"/>
              <a:chOff x="217488" y="2749550"/>
              <a:chExt cx="3286125" cy="1784139"/>
            </a:xfrm>
          </p:grpSpPr>
          <p:sp>
            <p:nvSpPr>
              <p:cNvPr id="23619" name="Rectangle 13"/>
              <p:cNvSpPr/>
              <p:nvPr/>
            </p:nvSpPr>
            <p:spPr>
              <a:xfrm>
                <a:off x="612775" y="3411538"/>
                <a:ext cx="935038" cy="1019175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620" name="Text Box 14"/>
              <p:cNvSpPr txBox="1"/>
              <p:nvPr/>
            </p:nvSpPr>
            <p:spPr>
              <a:xfrm>
                <a:off x="323850" y="3770313"/>
                <a:ext cx="431800" cy="525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621" name="Text Box 15"/>
              <p:cNvSpPr txBox="1"/>
              <p:nvPr/>
            </p:nvSpPr>
            <p:spPr>
              <a:xfrm>
                <a:off x="217488" y="2749550"/>
                <a:ext cx="2138362" cy="525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 vuông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622" name="Text Box 16"/>
              <p:cNvSpPr txBox="1"/>
              <p:nvPr/>
            </p:nvSpPr>
            <p:spPr>
              <a:xfrm>
                <a:off x="1830388" y="3340099"/>
                <a:ext cx="1673225" cy="11935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 = 4 . a</a:t>
                </a:r>
              </a:p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a . 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23565" name="Text Box 9"/>
          <p:cNvSpPr txBox="1"/>
          <p:nvPr/>
        </p:nvSpPr>
        <p:spPr>
          <a:xfrm>
            <a:off x="2129791" y="1350646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3566" name="Group 3"/>
          <p:cNvGrpSpPr/>
          <p:nvPr/>
        </p:nvGrpSpPr>
        <p:grpSpPr>
          <a:xfrm>
            <a:off x="6532246" y="1333501"/>
            <a:ext cx="5461634" cy="2241844"/>
            <a:chOff x="3919750" y="1111576"/>
            <a:chExt cx="4551363" cy="1867439"/>
          </a:xfrm>
        </p:grpSpPr>
        <p:grpSp>
          <p:nvGrpSpPr>
            <p:cNvPr id="23593" name="Group 1"/>
            <p:cNvGrpSpPr/>
            <p:nvPr/>
          </p:nvGrpSpPr>
          <p:grpSpPr>
            <a:xfrm>
              <a:off x="3919750" y="1210671"/>
              <a:ext cx="4551363" cy="1768344"/>
              <a:chOff x="3937000" y="1196975"/>
              <a:chExt cx="4551363" cy="1768344"/>
            </a:xfrm>
          </p:grpSpPr>
          <p:sp>
            <p:nvSpPr>
              <p:cNvPr id="23595" name="Rectangle 26"/>
              <p:cNvSpPr/>
              <p:nvPr/>
            </p:nvSpPr>
            <p:spPr>
              <a:xfrm>
                <a:off x="3937000" y="1196975"/>
                <a:ext cx="4392613" cy="17272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23596" name="Group 3"/>
              <p:cNvGrpSpPr/>
              <p:nvPr/>
            </p:nvGrpSpPr>
            <p:grpSpPr>
              <a:xfrm>
                <a:off x="4113213" y="1577975"/>
                <a:ext cx="2716212" cy="1387344"/>
                <a:chOff x="4113948" y="1578436"/>
                <a:chExt cx="2715983" cy="1386563"/>
              </a:xfrm>
            </p:grpSpPr>
            <p:sp>
              <p:nvSpPr>
                <p:cNvPr id="23602" name="AutoShape 27"/>
                <p:cNvSpPr/>
                <p:nvPr/>
              </p:nvSpPr>
              <p:spPr>
                <a:xfrm>
                  <a:off x="4672355" y="1578436"/>
                  <a:ext cx="1708348" cy="741072"/>
                </a:xfrm>
                <a:prstGeom prst="diamond">
                  <a:avLst/>
                </a:prstGeom>
                <a:solidFill>
                  <a:srgbClr val="0000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grpSp>
              <p:nvGrpSpPr>
                <p:cNvPr id="23603" name="Group 2"/>
                <p:cNvGrpSpPr/>
                <p:nvPr/>
              </p:nvGrpSpPr>
              <p:grpSpPr>
                <a:xfrm>
                  <a:off x="4113948" y="1609437"/>
                  <a:ext cx="2715983" cy="1355562"/>
                  <a:chOff x="4608661" y="1584102"/>
                  <a:chExt cx="1966190" cy="804232"/>
                </a:xfrm>
              </p:grpSpPr>
              <p:sp>
                <p:nvSpPr>
                  <p:cNvPr id="23604" name="Line 28"/>
                  <p:cNvSpPr/>
                  <p:nvPr/>
                </p:nvSpPr>
                <p:spPr>
                  <a:xfrm>
                    <a:off x="5651649" y="1584103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605" name="Line 29"/>
                  <p:cNvSpPr/>
                  <p:nvPr/>
                </p:nvSpPr>
                <p:spPr>
                  <a:xfrm>
                    <a:off x="5089674" y="1800003"/>
                    <a:ext cx="1404906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606" name="Rectangle 30"/>
                  <p:cNvSpPr/>
                  <p:nvPr/>
                </p:nvSpPr>
                <p:spPr>
                  <a:xfrm>
                    <a:off x="5651649" y="1728564"/>
                    <a:ext cx="95038" cy="85743"/>
                  </a:xfrm>
                  <a:prstGeom prst="rect">
                    <a:avLst/>
                  </a:prstGeom>
                  <a:solidFill>
                    <a:srgbClr val="0000FF"/>
                  </a:solidFill>
                  <a:ln w="9525" cap="flat" cmpd="sng">
                    <a:solidFill>
                      <a:srgbClr val="FF000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0"/>
                      </a:spcBef>
                      <a:buNone/>
                    </a:pPr>
                    <a:endParaRPr lang="en-US" altLang="en-US" sz="3360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3607" name="Line 31"/>
                  <p:cNvSpPr/>
                  <p:nvPr/>
                </p:nvSpPr>
                <p:spPr>
                  <a:xfrm>
                    <a:off x="4859486" y="1584103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3608" name="Line 32"/>
                  <p:cNvSpPr/>
                  <p:nvPr/>
                </p:nvSpPr>
                <p:spPr>
                  <a:xfrm flipV="1">
                    <a:off x="4859486" y="1584102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3609" name="Line 33"/>
                  <p:cNvSpPr/>
                  <p:nvPr/>
                </p:nvSpPr>
                <p:spPr>
                  <a:xfrm>
                    <a:off x="5076974" y="2160365"/>
                    <a:ext cx="1497877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3610" name="Line 34"/>
                  <p:cNvSpPr/>
                  <p:nvPr/>
                </p:nvSpPr>
                <p:spPr>
                  <a:xfrm flipH="1">
                    <a:off x="5076974" y="2160365"/>
                    <a:ext cx="1404906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3611" name="Line 35"/>
                  <p:cNvSpPr/>
                  <p:nvPr/>
                </p:nvSpPr>
                <p:spPr>
                  <a:xfrm>
                    <a:off x="4932511" y="1584103"/>
                    <a:ext cx="842944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612" name="Line 36"/>
                  <p:cNvSpPr/>
                  <p:nvPr/>
                </p:nvSpPr>
                <p:spPr>
                  <a:xfrm>
                    <a:off x="4932511" y="2015903"/>
                    <a:ext cx="842944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613" name="Line 37"/>
                  <p:cNvSpPr/>
                  <p:nvPr/>
                </p:nvSpPr>
                <p:spPr>
                  <a:xfrm>
                    <a:off x="5076974" y="1800003"/>
                    <a:ext cx="0" cy="432524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614" name="Line 38"/>
                  <p:cNvSpPr/>
                  <p:nvPr/>
                </p:nvSpPr>
                <p:spPr>
                  <a:xfrm>
                    <a:off x="6227911" y="1800003"/>
                    <a:ext cx="0" cy="432524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615" name="Text Box 39"/>
                  <p:cNvSpPr txBox="1"/>
                  <p:nvPr/>
                </p:nvSpPr>
                <p:spPr>
                  <a:xfrm>
                    <a:off x="4608661" y="1655539"/>
                    <a:ext cx="421472" cy="30099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lang="vi-VN" altLang="en-US" sz="336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n</a:t>
                    </a:r>
                    <a:endParaRPr lang="vi-VN" altLang="en-US" sz="3360" b="1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3616" name="Text Box 40"/>
                  <p:cNvSpPr txBox="1"/>
                  <p:nvPr/>
                </p:nvSpPr>
                <p:spPr>
                  <a:xfrm>
                    <a:off x="5435749" y="2087339"/>
                    <a:ext cx="468990" cy="30099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lang="vi-VN" altLang="en-US" sz="336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m</a:t>
                    </a:r>
                    <a:endParaRPr lang="vi-VN" altLang="en-US" sz="3360" b="1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23597" name="Group 1"/>
              <p:cNvGrpSpPr/>
              <p:nvPr/>
            </p:nvGrpSpPr>
            <p:grpSpPr>
              <a:xfrm>
                <a:off x="6791325" y="1563688"/>
                <a:ext cx="1697038" cy="951320"/>
                <a:chOff x="6790756" y="1563728"/>
                <a:chExt cx="1698154" cy="951554"/>
              </a:xfrm>
            </p:grpSpPr>
            <p:sp>
              <p:nvSpPr>
                <p:cNvPr id="23598" name="Text Box 43"/>
                <p:cNvSpPr txBox="1"/>
                <p:nvPr/>
              </p:nvSpPr>
              <p:spPr>
                <a:xfrm>
                  <a:off x="6790756" y="1771798"/>
                  <a:ext cx="749973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 =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3599" name="Text Box 44"/>
                <p:cNvSpPr txBox="1"/>
                <p:nvPr/>
              </p:nvSpPr>
              <p:spPr>
                <a:xfrm>
                  <a:off x="7318216" y="1563728"/>
                  <a:ext cx="1170694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 </a:t>
                  </a:r>
                  <a:r>
                    <a:rPr lang="en-US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n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3600" name="Line 45"/>
                <p:cNvSpPr/>
                <p:nvPr/>
              </p:nvSpPr>
              <p:spPr>
                <a:xfrm>
                  <a:off x="7434439" y="2027151"/>
                  <a:ext cx="749973" cy="0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3601" name="Text Box 46"/>
                <p:cNvSpPr txBox="1"/>
                <p:nvPr/>
              </p:nvSpPr>
              <p:spPr>
                <a:xfrm>
                  <a:off x="7654003" y="2007533"/>
                  <a:ext cx="561962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23594" name="Text Box 42"/>
            <p:cNvSpPr txBox="1"/>
            <p:nvPr/>
          </p:nvSpPr>
          <p:spPr>
            <a:xfrm>
              <a:off x="4411875" y="1111576"/>
              <a:ext cx="2206625" cy="50762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thoi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6537960" y="3509010"/>
            <a:ext cx="5286376" cy="2626791"/>
            <a:chOff x="3924300" y="2782888"/>
            <a:chExt cx="4405313" cy="2188992"/>
          </a:xfrm>
        </p:grpSpPr>
        <p:sp>
          <p:nvSpPr>
            <p:cNvPr id="23568" name="Rectangle 46"/>
            <p:cNvSpPr/>
            <p:nvPr/>
          </p:nvSpPr>
          <p:spPr>
            <a:xfrm>
              <a:off x="3924300" y="2782888"/>
              <a:ext cx="4405313" cy="2182812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2160" dirty="0"/>
            </a:p>
          </p:txBody>
        </p:sp>
        <p:grpSp>
          <p:nvGrpSpPr>
            <p:cNvPr id="23569" name="Group 4"/>
            <p:cNvGrpSpPr/>
            <p:nvPr/>
          </p:nvGrpSpPr>
          <p:grpSpPr>
            <a:xfrm>
              <a:off x="4213225" y="3429000"/>
              <a:ext cx="4025900" cy="1019355"/>
              <a:chOff x="4213151" y="3429000"/>
              <a:chExt cx="4025974" cy="1018758"/>
            </a:xfrm>
          </p:grpSpPr>
          <p:sp>
            <p:nvSpPr>
              <p:cNvPr id="23576" name="AutoShape 49"/>
              <p:cNvSpPr/>
              <p:nvPr/>
            </p:nvSpPr>
            <p:spPr>
              <a:xfrm>
                <a:off x="6980238" y="3435350"/>
                <a:ext cx="1258887" cy="514350"/>
              </a:xfrm>
              <a:prstGeom prst="rtTriangle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77" name="AutoShape 50"/>
              <p:cNvSpPr/>
              <p:nvPr/>
            </p:nvSpPr>
            <p:spPr>
              <a:xfrm>
                <a:off x="6980238" y="3435350"/>
                <a:ext cx="420687" cy="546100"/>
              </a:xfrm>
              <a:prstGeom prst="rtTriangle">
                <a:avLst/>
              </a:prstGeom>
              <a:solidFill>
                <a:schemeClr val="accent1"/>
              </a:solidFill>
              <a:ln w="9525" cap="flat" cmpd="sng">
                <a:solidFill>
                  <a:schemeClr val="accent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78" name="Line 51"/>
              <p:cNvSpPr/>
              <p:nvPr/>
            </p:nvSpPr>
            <p:spPr>
              <a:xfrm>
                <a:off x="6980238" y="3435350"/>
                <a:ext cx="0" cy="514350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23579" name="Line 52"/>
              <p:cNvSpPr/>
              <p:nvPr/>
            </p:nvSpPr>
            <p:spPr>
              <a:xfrm>
                <a:off x="6980238" y="3960812"/>
                <a:ext cx="420687" cy="0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23580" name="Rectangle 56"/>
              <p:cNvSpPr/>
              <p:nvPr/>
            </p:nvSpPr>
            <p:spPr>
              <a:xfrm>
                <a:off x="6980238" y="3795712"/>
                <a:ext cx="103187" cy="84138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81" name="Text Box 59"/>
              <p:cNvSpPr txBox="1"/>
              <p:nvPr/>
            </p:nvSpPr>
            <p:spPr>
              <a:xfrm>
                <a:off x="7385050" y="3905250"/>
                <a:ext cx="523875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23582" name="Group 1"/>
              <p:cNvGrpSpPr/>
              <p:nvPr/>
            </p:nvGrpSpPr>
            <p:grpSpPr>
              <a:xfrm>
                <a:off x="4213151" y="3442270"/>
                <a:ext cx="1150937" cy="1005488"/>
                <a:chOff x="3923928" y="3559175"/>
                <a:chExt cx="1150937" cy="1005488"/>
              </a:xfrm>
            </p:grpSpPr>
            <p:sp>
              <p:nvSpPr>
                <p:cNvPr id="23588" name="AutoShape 47"/>
                <p:cNvSpPr/>
                <p:nvPr/>
              </p:nvSpPr>
              <p:spPr>
                <a:xfrm>
                  <a:off x="3923928" y="3571875"/>
                  <a:ext cx="1150937" cy="51593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3589" name="Line 53"/>
                <p:cNvSpPr/>
                <p:nvPr/>
              </p:nvSpPr>
              <p:spPr>
                <a:xfrm>
                  <a:off x="4475163" y="3559175"/>
                  <a:ext cx="0" cy="515938"/>
                </a:xfrm>
                <a:prstGeom prst="line">
                  <a:avLst/>
                </a:prstGeom>
                <a:ln w="9525" cap="flat" cmpd="sng">
                  <a:solidFill>
                    <a:srgbClr val="FF0000"/>
                  </a:solidFill>
                  <a:prstDash val="dash"/>
                  <a:headEnd type="none" w="med" len="med"/>
                  <a:tailEnd type="none" w="med" len="med"/>
                </a:ln>
              </p:spPr>
            </p:sp>
            <p:sp>
              <p:nvSpPr>
                <p:cNvPr id="23590" name="Rectangle 54"/>
                <p:cNvSpPr/>
                <p:nvPr/>
              </p:nvSpPr>
              <p:spPr>
                <a:xfrm>
                  <a:off x="4465638" y="3932238"/>
                  <a:ext cx="103187" cy="85725"/>
                </a:xfrm>
                <a:prstGeom prst="rect">
                  <a:avLst/>
                </a:prstGeom>
                <a:solidFill>
                  <a:srgbClr val="0000FF"/>
                </a:solidFill>
                <a:ln w="9525" cap="flat" cmpd="sng">
                  <a:solidFill>
                    <a:srgbClr val="FF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3591" name="Text Box 57"/>
                <p:cNvSpPr txBox="1"/>
                <p:nvPr/>
              </p:nvSpPr>
              <p:spPr>
                <a:xfrm>
                  <a:off x="4356100" y="4057129"/>
                  <a:ext cx="523875" cy="507534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3592" name="Text Box 60"/>
                <p:cNvSpPr txBox="1"/>
                <p:nvPr/>
              </p:nvSpPr>
              <p:spPr>
                <a:xfrm>
                  <a:off x="4259263" y="3643313"/>
                  <a:ext cx="522287" cy="507534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</a:t>
                  </a:r>
                  <a:endParaRPr lang="vi-VN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3583" name="Text Box 61"/>
              <p:cNvSpPr txBox="1"/>
              <p:nvPr/>
            </p:nvSpPr>
            <p:spPr>
              <a:xfrm>
                <a:off x="5436096" y="3429000"/>
                <a:ext cx="522288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84" name="AutoShape 48"/>
              <p:cNvSpPr/>
              <p:nvPr/>
            </p:nvSpPr>
            <p:spPr>
              <a:xfrm>
                <a:off x="5778500" y="3435350"/>
                <a:ext cx="942975" cy="514350"/>
              </a:xfrm>
              <a:prstGeom prst="rtTriangle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85" name="Rectangle 55"/>
              <p:cNvSpPr/>
              <p:nvPr/>
            </p:nvSpPr>
            <p:spPr>
              <a:xfrm>
                <a:off x="5778500" y="3795712"/>
                <a:ext cx="103188" cy="84138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86" name="Text Box 58"/>
              <p:cNvSpPr txBox="1"/>
              <p:nvPr/>
            </p:nvSpPr>
            <p:spPr>
              <a:xfrm>
                <a:off x="6062663" y="3940175"/>
                <a:ext cx="525462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87" name="Text Box 62"/>
              <p:cNvSpPr txBox="1"/>
              <p:nvPr/>
            </p:nvSpPr>
            <p:spPr>
              <a:xfrm>
                <a:off x="6713538" y="3435350"/>
                <a:ext cx="522287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23570" name="Text Box 63"/>
            <p:cNvSpPr txBox="1"/>
            <p:nvPr/>
          </p:nvSpPr>
          <p:spPr>
            <a:xfrm>
              <a:off x="4572000" y="2924175"/>
              <a:ext cx="2730500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tam giác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3571" name="Group 3"/>
            <p:cNvGrpSpPr/>
            <p:nvPr/>
          </p:nvGrpSpPr>
          <p:grpSpPr>
            <a:xfrm>
              <a:off x="4673600" y="4097340"/>
              <a:ext cx="1620838" cy="874540"/>
              <a:chOff x="4218286" y="4286889"/>
              <a:chExt cx="1620774" cy="873440"/>
            </a:xfrm>
          </p:grpSpPr>
          <p:sp>
            <p:nvSpPr>
              <p:cNvPr id="23572" name="Text Box 64"/>
              <p:cNvSpPr txBox="1"/>
              <p:nvPr/>
            </p:nvSpPr>
            <p:spPr>
              <a:xfrm>
                <a:off x="4218286" y="4437112"/>
                <a:ext cx="735013" cy="50719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73" name="Text Box 65"/>
              <p:cNvSpPr txBox="1"/>
              <p:nvPr/>
            </p:nvSpPr>
            <p:spPr>
              <a:xfrm>
                <a:off x="4892910" y="4286889"/>
                <a:ext cx="946150" cy="50719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. h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74" name="Line 66"/>
              <p:cNvSpPr/>
              <p:nvPr/>
            </p:nvSpPr>
            <p:spPr>
              <a:xfrm>
                <a:off x="4961732" y="4742930"/>
                <a:ext cx="733425" cy="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3575" name="Text Box 67"/>
              <p:cNvSpPr txBox="1"/>
              <p:nvPr/>
            </p:nvSpPr>
            <p:spPr>
              <a:xfrm>
                <a:off x="5200253" y="4653136"/>
                <a:ext cx="523875" cy="50719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8" name="AutoShape 26"/>
          <p:cNvSpPr/>
          <p:nvPr/>
        </p:nvSpPr>
        <p:spPr>
          <a:xfrm rot="10800000">
            <a:off x="2821306" y="3769996"/>
            <a:ext cx="4493894" cy="1986914"/>
          </a:xfrm>
          <a:custGeom>
            <a:avLst/>
            <a:gdLst>
              <a:gd name="txL" fmla="*/ 4500 w 21600"/>
              <a:gd name="txT" fmla="*/ 4500 h 21600"/>
              <a:gd name="txR" fmla="*/ 17100 w 21600"/>
              <a:gd name="txB" fmla="*/ 17100 h 21600"/>
            </a:gdLst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</a:cxnLst>
            <a:rect l="txL" t="txT" r="txR" b="txB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 cap="flat" cmpd="sng">
            <a:solidFill>
              <a:schemeClr val="tx1">
                <a:alpha val="10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39" name="Line 27"/>
          <p:cNvSpPr/>
          <p:nvPr/>
        </p:nvSpPr>
        <p:spPr>
          <a:xfrm>
            <a:off x="3945256" y="3769996"/>
            <a:ext cx="0" cy="1986914"/>
          </a:xfrm>
          <a:prstGeom prst="line">
            <a:avLst/>
          </a:prstGeom>
          <a:ln w="19050" cap="flat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13340" name="Rectangle 28"/>
          <p:cNvSpPr/>
          <p:nvPr/>
        </p:nvSpPr>
        <p:spPr>
          <a:xfrm>
            <a:off x="3945256" y="5583556"/>
            <a:ext cx="259080" cy="173354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rgbClr val="FF0000"/>
            </a:solidFill>
            <a:prstDash val="dash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1" name="Text Box 29"/>
          <p:cNvSpPr txBox="1"/>
          <p:nvPr/>
        </p:nvSpPr>
        <p:spPr>
          <a:xfrm>
            <a:off x="4722496" y="3232785"/>
            <a:ext cx="95059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2" name="Text Box 30"/>
          <p:cNvSpPr txBox="1"/>
          <p:nvPr/>
        </p:nvSpPr>
        <p:spPr>
          <a:xfrm>
            <a:off x="4808220" y="5930265"/>
            <a:ext cx="69151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3" name="Text Box 31"/>
          <p:cNvSpPr txBox="1"/>
          <p:nvPr/>
        </p:nvSpPr>
        <p:spPr>
          <a:xfrm>
            <a:off x="3945256" y="4373880"/>
            <a:ext cx="60579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4" name="Arc 32"/>
          <p:cNvSpPr/>
          <p:nvPr/>
        </p:nvSpPr>
        <p:spPr>
          <a:xfrm flipV="1">
            <a:off x="2908936" y="5756910"/>
            <a:ext cx="4320540" cy="348616"/>
          </a:xfrm>
          <a:custGeom>
            <a:avLst/>
            <a:gdLst/>
            <a:ahLst/>
            <a:cxnLst>
              <a:cxn ang="0">
                <a:pos x="0" y="646367673"/>
              </a:cxn>
              <a:cxn ang="0">
                <a:pos x="2147483646" y="706807356"/>
              </a:cxn>
              <a:cxn ang="0">
                <a:pos x="2147483646" y="706807356"/>
              </a:cxn>
            </a:cxnLst>
            <a:rect l="0" t="0" r="0" b="0"/>
            <a:pathLst>
              <a:path w="43121" h="21600" fill="none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</a:path>
              <a:path w="43121" h="21600" stroke="0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  <a:lnTo>
                  <a:pt x="21521" y="21600"/>
                </a:lnTo>
                <a:lnTo>
                  <a:pt x="0" y="19753"/>
                </a:lnTo>
                <a:close/>
              </a:path>
            </a:pathLst>
          </a:custGeom>
          <a:noFill/>
          <a:ln w="9525" cap="flat" cmpd="sng">
            <a:solidFill>
              <a:schemeClr val="tx1">
                <a:alpha val="10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45" name="Text Box 33"/>
          <p:cNvSpPr txBox="1"/>
          <p:nvPr/>
        </p:nvSpPr>
        <p:spPr>
          <a:xfrm>
            <a:off x="4981576" y="2472690"/>
            <a:ext cx="457962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thang</a:t>
            </a:r>
            <a:endParaRPr lang="vi-VN" alt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6" name="Text Box 34"/>
          <p:cNvSpPr txBox="1"/>
          <p:nvPr/>
        </p:nvSpPr>
        <p:spPr>
          <a:xfrm>
            <a:off x="7747636" y="4373880"/>
            <a:ext cx="129540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= 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7" name="Text Box 35"/>
          <p:cNvSpPr txBox="1"/>
          <p:nvPr/>
        </p:nvSpPr>
        <p:spPr>
          <a:xfrm>
            <a:off x="8783956" y="3941445"/>
            <a:ext cx="30232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a + b ) 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8" name="Line 36"/>
          <p:cNvSpPr/>
          <p:nvPr/>
        </p:nvSpPr>
        <p:spPr>
          <a:xfrm>
            <a:off x="8869680" y="4720590"/>
            <a:ext cx="2680336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349" name="Text Box 37"/>
          <p:cNvSpPr txBox="1"/>
          <p:nvPr/>
        </p:nvSpPr>
        <p:spPr>
          <a:xfrm>
            <a:off x="9907906" y="4720590"/>
            <a:ext cx="95059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13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13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3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13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13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1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2000"/>
                                        <p:tgtEl>
                                          <p:spTgt spid="13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41" grpId="0"/>
      <p:bldP spid="13342" grpId="0"/>
      <p:bldP spid="13343" grpId="0"/>
      <p:bldP spid="13345" grpId="0"/>
      <p:bldP spid="13346" grpId="0"/>
      <p:bldP spid="13347" grpId="0"/>
      <p:bldP spid="1334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6"/>
          <p:cNvSpPr>
            <a:spLocks noTextEdit="1"/>
          </p:cNvSpPr>
          <p:nvPr/>
        </p:nvSpPr>
        <p:spPr>
          <a:xfrm>
            <a:off x="2127504" y="3941446"/>
            <a:ext cx="10456546" cy="250698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  <a:normAutofit/>
          </a:bodyPr>
          <a:lstStyle/>
          <a:p>
            <a:pPr algn="ctr"/>
            <a:r>
              <a:rPr lang="en-US" sz="3840" b="1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ÔN TẬP CUỐI CHƯƠNG IV</a:t>
            </a:r>
          </a:p>
        </p:txBody>
      </p:sp>
      <p:sp>
        <p:nvSpPr>
          <p:cNvPr id="5" name="Text Box 45"/>
          <p:cNvSpPr txBox="1">
            <a:spLocks noChangeArrowheads="1"/>
          </p:cNvSpPr>
          <p:nvPr/>
        </p:nvSpPr>
        <p:spPr bwMode="auto">
          <a:xfrm>
            <a:off x="1611630" y="1"/>
            <a:ext cx="109728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sz="6000" dirty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CHÀO MỪNG</a:t>
            </a:r>
          </a:p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sz="6000" dirty="0">
                <a:solidFill>
                  <a:srgbClr val="00FF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QÚY THẦY CÔ</a:t>
            </a:r>
            <a:r>
              <a:rPr lang="en-US" altLang="en-US" sz="6000" dirty="0">
                <a:solidFill>
                  <a:schemeClr val="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sz="6000" dirty="0">
                <a:solidFill>
                  <a:srgbClr val="FFFF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ĐẾN DỰ GIỜ TIẾT DẠY</a:t>
            </a:r>
            <a:endParaRPr lang="en-US" altLang="en-US" sz="6000" dirty="0">
              <a:solidFill>
                <a:srgbClr val="FFFF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 Box 44"/>
          <p:cNvSpPr txBox="1">
            <a:spLocks noChangeArrowheads="1"/>
          </p:cNvSpPr>
          <p:nvPr/>
        </p:nvSpPr>
        <p:spPr bwMode="auto">
          <a:xfrm>
            <a:off x="2240280" y="6179820"/>
            <a:ext cx="10149840" cy="9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sz="5280" dirty="0">
                <a:solidFill>
                  <a:srgbClr val="FF33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Tiết:......................</a:t>
            </a:r>
            <a:endParaRPr lang="en-US" altLang="en-US" sz="3360" dirty="0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5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38" presetClass="entr" presetSubtype="0" accel="5000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0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8" presetClass="entr" presetSubtype="0" accel="5000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38" presetClass="entr" presetSubtype="0" accel="5000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4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5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000"/>
                            </p:stCondLst>
                            <p:childTnLst>
                              <p:par>
                                <p:cTn id="90" presetID="4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20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41" presetClass="entr" presetSubtype="0" fill="hold" grpId="4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2000" tmFilter="0,0; .5, 1; 1, 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41" presetClass="entr" presetSubtype="0" fill="hold" grpId="4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2000" tmFilter="0,0; .5, 1; 1, 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3600"/>
                            </p:stCondLst>
                            <p:childTnLst>
                              <p:par>
                                <p:cTn id="112" presetID="56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4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5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7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8" presetID="56" presetClass="entr" presetSubtype="0" fill="hold" grpId="5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0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1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2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3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4" presetID="56" presetClass="entr" presetSubtype="0" fill="hold" grpId="5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6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7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8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9200"/>
                            </p:stCondLst>
                            <p:childTnLst>
                              <p:par>
                                <p:cTn id="131" presetID="45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2799"/>
                            </p:stCondLst>
                            <p:childTnLst>
                              <p:par>
                                <p:cTn id="137" presetID="45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45" presetClass="entr" presetSubtype="0" fill="hold" grpId="6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8399"/>
                            </p:stCondLst>
                            <p:childTnLst>
                              <p:par>
                                <p:cTn id="148" presetID="19" presetClass="entr" presetSubtype="10" repeatCount="indefinite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8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8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19" presetClass="entr" presetSubtype="5" repeatCount="indefinite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8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8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19" presetClass="entr" presetSubtype="5" repeatCount="indefinite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8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8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4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7" presetClass="entr" presetSubtype="8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27" presetClass="entr" presetSubtype="0" repeatCount="indefinite" fill="hold" grpId="1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50" presetClass="entr" presetSubtype="0" decel="10000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5" grpId="1" uiExpand="1" build="allAtOnce"/>
      <p:bldP spid="5" grpId="2" build="allAtOnce"/>
      <p:bldP spid="5" grpId="3" build="allAtOnce"/>
      <p:bldP spid="5" grpId="4" build="allAtOnce"/>
      <p:bldP spid="5" grpId="5" build="allAtOnce"/>
      <p:bldP spid="5" grpId="6" build="allAtOnce"/>
      <p:bldP spid="6" grpId="0" bldLvl="0" animBg="1"/>
      <p:bldP spid="6" grpId="1"/>
      <p:bldP spid="6" grpId="2" bldLvl="0" animBg="1"/>
      <p:bldP spid="6" grpId="3" bldLvl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/>
          <p:nvPr/>
        </p:nvSpPr>
        <p:spPr>
          <a:xfrm>
            <a:off x="1828800" y="1436370"/>
            <a:ext cx="4711066" cy="200406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04" name="Rectangle 17"/>
          <p:cNvSpPr/>
          <p:nvPr/>
        </p:nvSpPr>
        <p:spPr>
          <a:xfrm>
            <a:off x="1828801" y="5930266"/>
            <a:ext cx="4743450" cy="22479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5605" name="Group 7"/>
          <p:cNvGrpSpPr/>
          <p:nvPr/>
        </p:nvGrpSpPr>
        <p:grpSpPr>
          <a:xfrm>
            <a:off x="2044066" y="5991227"/>
            <a:ext cx="4147184" cy="2281989"/>
            <a:chOff x="179512" y="4993357"/>
            <a:chExt cx="3456384" cy="1901657"/>
          </a:xfrm>
        </p:grpSpPr>
        <p:sp>
          <p:nvSpPr>
            <p:cNvPr id="25689" name="Text Box 21"/>
            <p:cNvSpPr txBox="1"/>
            <p:nvPr/>
          </p:nvSpPr>
          <p:spPr>
            <a:xfrm>
              <a:off x="469280" y="4993357"/>
              <a:ext cx="3022600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bình h</a:t>
              </a: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5690" name="Group 5"/>
            <p:cNvGrpSpPr/>
            <p:nvPr/>
          </p:nvGrpSpPr>
          <p:grpSpPr>
            <a:xfrm>
              <a:off x="179512" y="5517232"/>
              <a:ext cx="1679575" cy="1377782"/>
              <a:chOff x="250825" y="5132388"/>
              <a:chExt cx="1679575" cy="1377782"/>
            </a:xfrm>
          </p:grpSpPr>
          <p:sp>
            <p:nvSpPr>
              <p:cNvPr id="25692" name="AutoShape 18"/>
              <p:cNvSpPr/>
              <p:nvPr/>
            </p:nvSpPr>
            <p:spPr>
              <a:xfrm>
                <a:off x="250825" y="5132388"/>
                <a:ext cx="1679575" cy="877887"/>
              </a:xfrm>
              <a:prstGeom prst="flowChartInputOutpu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93" name="Line 19"/>
              <p:cNvSpPr/>
              <p:nvPr/>
            </p:nvSpPr>
            <p:spPr>
              <a:xfrm>
                <a:off x="641350" y="5157788"/>
                <a:ext cx="0" cy="881062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694" name="Rectangle 20"/>
              <p:cNvSpPr/>
              <p:nvPr/>
            </p:nvSpPr>
            <p:spPr>
              <a:xfrm>
                <a:off x="650875" y="5661025"/>
                <a:ext cx="104775" cy="107950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95" name="Text Box 22"/>
              <p:cNvSpPr txBox="1"/>
              <p:nvPr/>
            </p:nvSpPr>
            <p:spPr>
              <a:xfrm>
                <a:off x="615950" y="5157788"/>
                <a:ext cx="525463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 </a:t>
                </a:r>
                <a:endParaRPr lang="vi-VN" altLang="en-US" sz="336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96" name="Arc 23"/>
              <p:cNvSpPr/>
              <p:nvPr/>
            </p:nvSpPr>
            <p:spPr>
              <a:xfrm flipV="1">
                <a:off x="250825" y="6048375"/>
                <a:ext cx="1363663" cy="117475"/>
              </a:xfrm>
              <a:custGeom>
                <a:avLst/>
                <a:gdLst/>
                <a:ahLst/>
                <a:cxnLst>
                  <a:cxn ang="0">
                    <a:pos x="0" y="9919106"/>
                  </a:cxn>
                  <a:cxn ang="0">
                    <a:pos x="2147483646" y="11162017"/>
                  </a:cxn>
                  <a:cxn ang="0">
                    <a:pos x="2147483646" y="10846650"/>
                  </a:cxn>
                </a:cxnLst>
                <a:rect l="0" t="0" r="0" b="0"/>
                <a:pathLst>
                  <a:path w="43121" h="22228" fill="none">
                    <a:moveTo>
                      <a:pt x="0" y="19753"/>
                    </a:moveTo>
                    <a:cubicBezTo>
                      <a:pt x="958" y="8580"/>
                      <a:pt x="10307" y="0"/>
                      <a:pt x="21521" y="0"/>
                    </a:cubicBezTo>
                    <a:cubicBezTo>
                      <a:pt x="33450" y="0"/>
                      <a:pt x="43121" y="9670"/>
                      <a:pt x="43121" y="21600"/>
                    </a:cubicBezTo>
                    <a:cubicBezTo>
                      <a:pt x="43121" y="21809"/>
                      <a:pt x="43117" y="22018"/>
                      <a:pt x="43111" y="22227"/>
                    </a:cubicBezTo>
                  </a:path>
                  <a:path w="43121" h="22228" stroke="0">
                    <a:moveTo>
                      <a:pt x="0" y="19753"/>
                    </a:moveTo>
                    <a:cubicBezTo>
                      <a:pt x="958" y="8580"/>
                      <a:pt x="10307" y="0"/>
                      <a:pt x="21521" y="0"/>
                    </a:cubicBezTo>
                    <a:cubicBezTo>
                      <a:pt x="33450" y="0"/>
                      <a:pt x="43121" y="9670"/>
                      <a:pt x="43121" y="21600"/>
                    </a:cubicBezTo>
                    <a:cubicBezTo>
                      <a:pt x="43121" y="21809"/>
                      <a:pt x="43117" y="22018"/>
                      <a:pt x="43111" y="22227"/>
                    </a:cubicBezTo>
                    <a:lnTo>
                      <a:pt x="21521" y="21600"/>
                    </a:lnTo>
                    <a:lnTo>
                      <a:pt x="0" y="19753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FF0000">
                    <a:alpha val="100000"/>
                  </a:srgbClr>
                </a:solidFill>
                <a:prstDash val="dash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97" name="Text Box 24"/>
              <p:cNvSpPr txBox="1"/>
              <p:nvPr/>
            </p:nvSpPr>
            <p:spPr>
              <a:xfrm>
                <a:off x="717550" y="6002338"/>
                <a:ext cx="525463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25691" name="Text Box 25"/>
            <p:cNvSpPr txBox="1"/>
            <p:nvPr/>
          </p:nvSpPr>
          <p:spPr>
            <a:xfrm>
              <a:off x="1849959" y="5857453"/>
              <a:ext cx="1785937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en-US" altLang="en-US" sz="336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 = a . h</a:t>
              </a:r>
              <a:endPara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25607" name="Rectangle 4"/>
          <p:cNvSpPr/>
          <p:nvPr/>
        </p:nvSpPr>
        <p:spPr>
          <a:xfrm>
            <a:off x="2129790" y="1931670"/>
            <a:ext cx="1556386" cy="779146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08" name="Text Box 5"/>
          <p:cNvSpPr txBox="1"/>
          <p:nvPr/>
        </p:nvSpPr>
        <p:spPr>
          <a:xfrm>
            <a:off x="4722496" y="1781175"/>
            <a:ext cx="155448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09" name="Text Box 6"/>
          <p:cNvSpPr txBox="1"/>
          <p:nvPr/>
        </p:nvSpPr>
        <p:spPr>
          <a:xfrm>
            <a:off x="3686176" y="1781176"/>
            <a:ext cx="2897504" cy="1126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x b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10" name="Text Box 7"/>
          <p:cNvSpPr txBox="1"/>
          <p:nvPr/>
        </p:nvSpPr>
        <p:spPr>
          <a:xfrm>
            <a:off x="2735580" y="2623185"/>
            <a:ext cx="6038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11" name="Text Box 8"/>
          <p:cNvSpPr txBox="1"/>
          <p:nvPr/>
        </p:nvSpPr>
        <p:spPr>
          <a:xfrm>
            <a:off x="1784986" y="2190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5612" name="Group 2"/>
          <p:cNvGrpSpPr/>
          <p:nvPr/>
        </p:nvGrpSpPr>
        <p:grpSpPr>
          <a:xfrm>
            <a:off x="1828800" y="3446146"/>
            <a:ext cx="4711066" cy="2453640"/>
            <a:chOff x="0" y="2801938"/>
            <a:chExt cx="3925888" cy="2114550"/>
          </a:xfrm>
        </p:grpSpPr>
        <p:sp>
          <p:nvSpPr>
            <p:cNvPr id="25683" name="Rectangle 12"/>
            <p:cNvSpPr/>
            <p:nvPr/>
          </p:nvSpPr>
          <p:spPr>
            <a:xfrm>
              <a:off x="0" y="2801938"/>
              <a:ext cx="3925888" cy="211455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5684" name="Group 8"/>
            <p:cNvGrpSpPr/>
            <p:nvPr/>
          </p:nvGrpSpPr>
          <p:grpSpPr>
            <a:xfrm>
              <a:off x="217488" y="3038475"/>
              <a:ext cx="3286125" cy="1784139"/>
              <a:chOff x="217488" y="2749550"/>
              <a:chExt cx="3286125" cy="1784139"/>
            </a:xfrm>
          </p:grpSpPr>
          <p:sp>
            <p:nvSpPr>
              <p:cNvPr id="25685" name="Rectangle 13"/>
              <p:cNvSpPr/>
              <p:nvPr/>
            </p:nvSpPr>
            <p:spPr>
              <a:xfrm>
                <a:off x="612775" y="3411538"/>
                <a:ext cx="935038" cy="1019175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86" name="Text Box 14"/>
              <p:cNvSpPr txBox="1"/>
              <p:nvPr/>
            </p:nvSpPr>
            <p:spPr>
              <a:xfrm>
                <a:off x="323850" y="3770313"/>
                <a:ext cx="431800" cy="525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87" name="Text Box 15"/>
              <p:cNvSpPr txBox="1"/>
              <p:nvPr/>
            </p:nvSpPr>
            <p:spPr>
              <a:xfrm>
                <a:off x="217488" y="2749550"/>
                <a:ext cx="2138362" cy="525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 vuông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88" name="Text Box 16"/>
              <p:cNvSpPr txBox="1"/>
              <p:nvPr/>
            </p:nvSpPr>
            <p:spPr>
              <a:xfrm>
                <a:off x="1830388" y="3340099"/>
                <a:ext cx="1673225" cy="11935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 = 4 . a</a:t>
                </a:r>
              </a:p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a . 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25613" name="Text Box 9"/>
          <p:cNvSpPr txBox="1"/>
          <p:nvPr/>
        </p:nvSpPr>
        <p:spPr>
          <a:xfrm>
            <a:off x="2129791" y="1350646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5614" name="Group 3"/>
          <p:cNvGrpSpPr/>
          <p:nvPr/>
        </p:nvGrpSpPr>
        <p:grpSpPr>
          <a:xfrm>
            <a:off x="6532246" y="1333501"/>
            <a:ext cx="5461634" cy="2241844"/>
            <a:chOff x="3919750" y="1111576"/>
            <a:chExt cx="4551363" cy="1867439"/>
          </a:xfrm>
        </p:grpSpPr>
        <p:grpSp>
          <p:nvGrpSpPr>
            <p:cNvPr id="25659" name="Group 1"/>
            <p:cNvGrpSpPr/>
            <p:nvPr/>
          </p:nvGrpSpPr>
          <p:grpSpPr>
            <a:xfrm>
              <a:off x="3919750" y="1210671"/>
              <a:ext cx="4551363" cy="1768344"/>
              <a:chOff x="3937000" y="1196975"/>
              <a:chExt cx="4551363" cy="1768344"/>
            </a:xfrm>
          </p:grpSpPr>
          <p:sp>
            <p:nvSpPr>
              <p:cNvPr id="25661" name="Rectangle 26"/>
              <p:cNvSpPr/>
              <p:nvPr/>
            </p:nvSpPr>
            <p:spPr>
              <a:xfrm>
                <a:off x="3937000" y="1196975"/>
                <a:ext cx="4392613" cy="17272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25662" name="Group 3"/>
              <p:cNvGrpSpPr/>
              <p:nvPr/>
            </p:nvGrpSpPr>
            <p:grpSpPr>
              <a:xfrm>
                <a:off x="4113213" y="1577975"/>
                <a:ext cx="2716212" cy="1387344"/>
                <a:chOff x="4113948" y="1578436"/>
                <a:chExt cx="2715983" cy="1386563"/>
              </a:xfrm>
            </p:grpSpPr>
            <p:sp>
              <p:nvSpPr>
                <p:cNvPr id="25668" name="AutoShape 27"/>
                <p:cNvSpPr/>
                <p:nvPr/>
              </p:nvSpPr>
              <p:spPr>
                <a:xfrm>
                  <a:off x="4672355" y="1578436"/>
                  <a:ext cx="1708348" cy="741072"/>
                </a:xfrm>
                <a:prstGeom prst="diamond">
                  <a:avLst/>
                </a:prstGeom>
                <a:solidFill>
                  <a:srgbClr val="0000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grpSp>
              <p:nvGrpSpPr>
                <p:cNvPr id="25669" name="Group 2"/>
                <p:cNvGrpSpPr/>
                <p:nvPr/>
              </p:nvGrpSpPr>
              <p:grpSpPr>
                <a:xfrm>
                  <a:off x="4113948" y="1609437"/>
                  <a:ext cx="2715983" cy="1355562"/>
                  <a:chOff x="4608661" y="1584102"/>
                  <a:chExt cx="1966190" cy="804232"/>
                </a:xfrm>
              </p:grpSpPr>
              <p:sp>
                <p:nvSpPr>
                  <p:cNvPr id="25670" name="Line 28"/>
                  <p:cNvSpPr/>
                  <p:nvPr/>
                </p:nvSpPr>
                <p:spPr>
                  <a:xfrm>
                    <a:off x="5651649" y="1584103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71" name="Line 29"/>
                  <p:cNvSpPr/>
                  <p:nvPr/>
                </p:nvSpPr>
                <p:spPr>
                  <a:xfrm>
                    <a:off x="5089674" y="1800003"/>
                    <a:ext cx="1404906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72" name="Rectangle 30"/>
                  <p:cNvSpPr/>
                  <p:nvPr/>
                </p:nvSpPr>
                <p:spPr>
                  <a:xfrm>
                    <a:off x="5651649" y="1728564"/>
                    <a:ext cx="95038" cy="85743"/>
                  </a:xfrm>
                  <a:prstGeom prst="rect">
                    <a:avLst/>
                  </a:prstGeom>
                  <a:solidFill>
                    <a:srgbClr val="0000FF"/>
                  </a:solidFill>
                  <a:ln w="9525" cap="flat" cmpd="sng">
                    <a:solidFill>
                      <a:srgbClr val="FF000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0"/>
                      </a:spcBef>
                      <a:buNone/>
                    </a:pPr>
                    <a:endParaRPr lang="en-US" altLang="en-US" sz="3360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673" name="Line 31"/>
                  <p:cNvSpPr/>
                  <p:nvPr/>
                </p:nvSpPr>
                <p:spPr>
                  <a:xfrm>
                    <a:off x="4859486" y="1584103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5674" name="Line 32"/>
                  <p:cNvSpPr/>
                  <p:nvPr/>
                </p:nvSpPr>
                <p:spPr>
                  <a:xfrm flipV="1">
                    <a:off x="4859486" y="1584102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5675" name="Line 33"/>
                  <p:cNvSpPr/>
                  <p:nvPr/>
                </p:nvSpPr>
                <p:spPr>
                  <a:xfrm>
                    <a:off x="5076974" y="2160365"/>
                    <a:ext cx="1497877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5676" name="Line 34"/>
                  <p:cNvSpPr/>
                  <p:nvPr/>
                </p:nvSpPr>
                <p:spPr>
                  <a:xfrm flipH="1">
                    <a:off x="5076974" y="2160365"/>
                    <a:ext cx="1404906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5677" name="Line 35"/>
                  <p:cNvSpPr/>
                  <p:nvPr/>
                </p:nvSpPr>
                <p:spPr>
                  <a:xfrm>
                    <a:off x="4932511" y="1584103"/>
                    <a:ext cx="842944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78" name="Line 36"/>
                  <p:cNvSpPr/>
                  <p:nvPr/>
                </p:nvSpPr>
                <p:spPr>
                  <a:xfrm>
                    <a:off x="4932511" y="2015903"/>
                    <a:ext cx="842944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79" name="Line 37"/>
                  <p:cNvSpPr/>
                  <p:nvPr/>
                </p:nvSpPr>
                <p:spPr>
                  <a:xfrm>
                    <a:off x="5076974" y="1800003"/>
                    <a:ext cx="0" cy="432524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80" name="Line 38"/>
                  <p:cNvSpPr/>
                  <p:nvPr/>
                </p:nvSpPr>
                <p:spPr>
                  <a:xfrm>
                    <a:off x="6227911" y="1800003"/>
                    <a:ext cx="0" cy="432524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81" name="Text Box 39"/>
                  <p:cNvSpPr txBox="1"/>
                  <p:nvPr/>
                </p:nvSpPr>
                <p:spPr>
                  <a:xfrm>
                    <a:off x="4608661" y="1655539"/>
                    <a:ext cx="421472" cy="30099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lang="vi-VN" altLang="en-US" sz="336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n</a:t>
                    </a:r>
                    <a:endParaRPr lang="vi-VN" altLang="en-US" sz="3360" b="1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682" name="Text Box 40"/>
                  <p:cNvSpPr txBox="1"/>
                  <p:nvPr/>
                </p:nvSpPr>
                <p:spPr>
                  <a:xfrm>
                    <a:off x="5435749" y="2087339"/>
                    <a:ext cx="468990" cy="30099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lang="vi-VN" altLang="en-US" sz="336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m</a:t>
                    </a:r>
                    <a:endParaRPr lang="vi-VN" altLang="en-US" sz="3360" b="1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25663" name="Group 1"/>
              <p:cNvGrpSpPr/>
              <p:nvPr/>
            </p:nvGrpSpPr>
            <p:grpSpPr>
              <a:xfrm>
                <a:off x="6791325" y="1563688"/>
                <a:ext cx="1697038" cy="951320"/>
                <a:chOff x="6790756" y="1563728"/>
                <a:chExt cx="1698154" cy="951554"/>
              </a:xfrm>
            </p:grpSpPr>
            <p:sp>
              <p:nvSpPr>
                <p:cNvPr id="25664" name="Text Box 43"/>
                <p:cNvSpPr txBox="1"/>
                <p:nvPr/>
              </p:nvSpPr>
              <p:spPr>
                <a:xfrm>
                  <a:off x="6790756" y="1771798"/>
                  <a:ext cx="749973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 =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5665" name="Text Box 44"/>
                <p:cNvSpPr txBox="1"/>
                <p:nvPr/>
              </p:nvSpPr>
              <p:spPr>
                <a:xfrm>
                  <a:off x="7318216" y="1563728"/>
                  <a:ext cx="1170694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 </a:t>
                  </a:r>
                  <a:r>
                    <a:rPr lang="en-US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n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5666" name="Line 45"/>
                <p:cNvSpPr/>
                <p:nvPr/>
              </p:nvSpPr>
              <p:spPr>
                <a:xfrm>
                  <a:off x="7434439" y="2027151"/>
                  <a:ext cx="749973" cy="0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5667" name="Text Box 46"/>
                <p:cNvSpPr txBox="1"/>
                <p:nvPr/>
              </p:nvSpPr>
              <p:spPr>
                <a:xfrm>
                  <a:off x="7654003" y="2007533"/>
                  <a:ext cx="561962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25660" name="Text Box 42"/>
            <p:cNvSpPr txBox="1"/>
            <p:nvPr/>
          </p:nvSpPr>
          <p:spPr>
            <a:xfrm>
              <a:off x="4411875" y="1111576"/>
              <a:ext cx="2206625" cy="50762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thoi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25615" name="Group 54"/>
          <p:cNvGrpSpPr/>
          <p:nvPr/>
        </p:nvGrpSpPr>
        <p:grpSpPr>
          <a:xfrm>
            <a:off x="6537960" y="3509010"/>
            <a:ext cx="5286376" cy="2626791"/>
            <a:chOff x="3924300" y="2782888"/>
            <a:chExt cx="4405313" cy="2188992"/>
          </a:xfrm>
        </p:grpSpPr>
        <p:sp>
          <p:nvSpPr>
            <p:cNvPr id="25634" name="Rectangle 46"/>
            <p:cNvSpPr/>
            <p:nvPr/>
          </p:nvSpPr>
          <p:spPr>
            <a:xfrm>
              <a:off x="3924300" y="2782888"/>
              <a:ext cx="4405313" cy="2182812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2160" dirty="0"/>
            </a:p>
          </p:txBody>
        </p:sp>
        <p:grpSp>
          <p:nvGrpSpPr>
            <p:cNvPr id="25635" name="Group 4"/>
            <p:cNvGrpSpPr/>
            <p:nvPr/>
          </p:nvGrpSpPr>
          <p:grpSpPr>
            <a:xfrm>
              <a:off x="4213225" y="3429000"/>
              <a:ext cx="4025900" cy="1019355"/>
              <a:chOff x="4213151" y="3429000"/>
              <a:chExt cx="4025974" cy="1018758"/>
            </a:xfrm>
          </p:grpSpPr>
          <p:sp>
            <p:nvSpPr>
              <p:cNvPr id="25642" name="AutoShape 49"/>
              <p:cNvSpPr/>
              <p:nvPr/>
            </p:nvSpPr>
            <p:spPr>
              <a:xfrm>
                <a:off x="6980238" y="3435350"/>
                <a:ext cx="1258887" cy="514350"/>
              </a:xfrm>
              <a:prstGeom prst="rtTriangle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43" name="AutoShape 50"/>
              <p:cNvSpPr/>
              <p:nvPr/>
            </p:nvSpPr>
            <p:spPr>
              <a:xfrm>
                <a:off x="6980238" y="3435350"/>
                <a:ext cx="420687" cy="546100"/>
              </a:xfrm>
              <a:prstGeom prst="rtTriangle">
                <a:avLst/>
              </a:prstGeom>
              <a:solidFill>
                <a:schemeClr val="accent1"/>
              </a:solidFill>
              <a:ln w="9525" cap="flat" cmpd="sng">
                <a:solidFill>
                  <a:schemeClr val="accent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44" name="Line 51"/>
              <p:cNvSpPr/>
              <p:nvPr/>
            </p:nvSpPr>
            <p:spPr>
              <a:xfrm>
                <a:off x="6980238" y="3435350"/>
                <a:ext cx="0" cy="514350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25645" name="Line 52"/>
              <p:cNvSpPr/>
              <p:nvPr/>
            </p:nvSpPr>
            <p:spPr>
              <a:xfrm>
                <a:off x="6980238" y="3960812"/>
                <a:ext cx="420687" cy="0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25646" name="Rectangle 56"/>
              <p:cNvSpPr/>
              <p:nvPr/>
            </p:nvSpPr>
            <p:spPr>
              <a:xfrm>
                <a:off x="6980238" y="3795712"/>
                <a:ext cx="103187" cy="84138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47" name="Text Box 59"/>
              <p:cNvSpPr txBox="1"/>
              <p:nvPr/>
            </p:nvSpPr>
            <p:spPr>
              <a:xfrm>
                <a:off x="7385050" y="3905250"/>
                <a:ext cx="523875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25648" name="Group 1"/>
              <p:cNvGrpSpPr/>
              <p:nvPr/>
            </p:nvGrpSpPr>
            <p:grpSpPr>
              <a:xfrm>
                <a:off x="4213151" y="3442270"/>
                <a:ext cx="1150937" cy="1005488"/>
                <a:chOff x="3923928" y="3559175"/>
                <a:chExt cx="1150937" cy="1005488"/>
              </a:xfrm>
            </p:grpSpPr>
            <p:sp>
              <p:nvSpPr>
                <p:cNvPr id="25654" name="AutoShape 47"/>
                <p:cNvSpPr/>
                <p:nvPr/>
              </p:nvSpPr>
              <p:spPr>
                <a:xfrm>
                  <a:off x="3923928" y="3571875"/>
                  <a:ext cx="1150937" cy="51593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5655" name="Line 53"/>
                <p:cNvSpPr/>
                <p:nvPr/>
              </p:nvSpPr>
              <p:spPr>
                <a:xfrm>
                  <a:off x="4475163" y="3559175"/>
                  <a:ext cx="0" cy="515938"/>
                </a:xfrm>
                <a:prstGeom prst="line">
                  <a:avLst/>
                </a:prstGeom>
                <a:ln w="9525" cap="flat" cmpd="sng">
                  <a:solidFill>
                    <a:srgbClr val="FF0000"/>
                  </a:solidFill>
                  <a:prstDash val="dash"/>
                  <a:headEnd type="none" w="med" len="med"/>
                  <a:tailEnd type="none" w="med" len="med"/>
                </a:ln>
              </p:spPr>
            </p:sp>
            <p:sp>
              <p:nvSpPr>
                <p:cNvPr id="25656" name="Rectangle 54"/>
                <p:cNvSpPr/>
                <p:nvPr/>
              </p:nvSpPr>
              <p:spPr>
                <a:xfrm>
                  <a:off x="4465638" y="3932238"/>
                  <a:ext cx="103187" cy="85725"/>
                </a:xfrm>
                <a:prstGeom prst="rect">
                  <a:avLst/>
                </a:prstGeom>
                <a:solidFill>
                  <a:srgbClr val="0000FF"/>
                </a:solidFill>
                <a:ln w="9525" cap="flat" cmpd="sng">
                  <a:solidFill>
                    <a:srgbClr val="FF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5657" name="Text Box 57"/>
                <p:cNvSpPr txBox="1"/>
                <p:nvPr/>
              </p:nvSpPr>
              <p:spPr>
                <a:xfrm>
                  <a:off x="4356100" y="4057129"/>
                  <a:ext cx="523875" cy="507534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5658" name="Text Box 60"/>
                <p:cNvSpPr txBox="1"/>
                <p:nvPr/>
              </p:nvSpPr>
              <p:spPr>
                <a:xfrm>
                  <a:off x="4259263" y="3643313"/>
                  <a:ext cx="522287" cy="507534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</a:t>
                  </a:r>
                  <a:endParaRPr lang="vi-VN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5649" name="Text Box 61"/>
              <p:cNvSpPr txBox="1"/>
              <p:nvPr/>
            </p:nvSpPr>
            <p:spPr>
              <a:xfrm>
                <a:off x="5436096" y="3429000"/>
                <a:ext cx="522288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50" name="AutoShape 48"/>
              <p:cNvSpPr/>
              <p:nvPr/>
            </p:nvSpPr>
            <p:spPr>
              <a:xfrm>
                <a:off x="5778500" y="3435350"/>
                <a:ext cx="942975" cy="514350"/>
              </a:xfrm>
              <a:prstGeom prst="rtTriangle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51" name="Rectangle 55"/>
              <p:cNvSpPr/>
              <p:nvPr/>
            </p:nvSpPr>
            <p:spPr>
              <a:xfrm>
                <a:off x="5778500" y="3795712"/>
                <a:ext cx="103188" cy="84138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52" name="Text Box 58"/>
              <p:cNvSpPr txBox="1"/>
              <p:nvPr/>
            </p:nvSpPr>
            <p:spPr>
              <a:xfrm>
                <a:off x="6062663" y="3940175"/>
                <a:ext cx="525462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53" name="Text Box 62"/>
              <p:cNvSpPr txBox="1"/>
              <p:nvPr/>
            </p:nvSpPr>
            <p:spPr>
              <a:xfrm>
                <a:off x="6713538" y="3435350"/>
                <a:ext cx="522287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25636" name="Text Box 63"/>
            <p:cNvSpPr txBox="1"/>
            <p:nvPr/>
          </p:nvSpPr>
          <p:spPr>
            <a:xfrm>
              <a:off x="4572000" y="2924175"/>
              <a:ext cx="2730500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tam giác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5637" name="Group 3"/>
            <p:cNvGrpSpPr/>
            <p:nvPr/>
          </p:nvGrpSpPr>
          <p:grpSpPr>
            <a:xfrm>
              <a:off x="4673600" y="4097340"/>
              <a:ext cx="1620838" cy="874540"/>
              <a:chOff x="4218286" y="4286889"/>
              <a:chExt cx="1620774" cy="873440"/>
            </a:xfrm>
          </p:grpSpPr>
          <p:sp>
            <p:nvSpPr>
              <p:cNvPr id="25638" name="Text Box 64"/>
              <p:cNvSpPr txBox="1"/>
              <p:nvPr/>
            </p:nvSpPr>
            <p:spPr>
              <a:xfrm>
                <a:off x="4218286" y="4437112"/>
                <a:ext cx="735013" cy="50719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39" name="Text Box 65"/>
              <p:cNvSpPr txBox="1"/>
              <p:nvPr/>
            </p:nvSpPr>
            <p:spPr>
              <a:xfrm>
                <a:off x="4892910" y="4286889"/>
                <a:ext cx="946150" cy="50719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. h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40" name="Line 66"/>
              <p:cNvSpPr/>
              <p:nvPr/>
            </p:nvSpPr>
            <p:spPr>
              <a:xfrm>
                <a:off x="4961732" y="4742930"/>
                <a:ext cx="733425" cy="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641" name="Text Box 67"/>
              <p:cNvSpPr txBox="1"/>
              <p:nvPr/>
            </p:nvSpPr>
            <p:spPr>
              <a:xfrm>
                <a:off x="5200253" y="4653136"/>
                <a:ext cx="523875" cy="50719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81" name="Group 74"/>
          <p:cNvGrpSpPr/>
          <p:nvPr/>
        </p:nvGrpSpPr>
        <p:grpSpPr>
          <a:xfrm>
            <a:off x="6534150" y="5977890"/>
            <a:ext cx="5501640" cy="2213609"/>
            <a:chOff x="3921234" y="4981493"/>
            <a:chExt cx="4584664" cy="1845097"/>
          </a:xfrm>
        </p:grpSpPr>
        <p:sp>
          <p:nvSpPr>
            <p:cNvPr id="25617" name="Rectangle 68"/>
            <p:cNvSpPr/>
            <p:nvPr/>
          </p:nvSpPr>
          <p:spPr>
            <a:xfrm>
              <a:off x="3921234" y="4981493"/>
              <a:ext cx="4408380" cy="1845097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5618" name="Group 81"/>
            <p:cNvGrpSpPr/>
            <p:nvPr/>
          </p:nvGrpSpPr>
          <p:grpSpPr>
            <a:xfrm>
              <a:off x="4197797" y="5085102"/>
              <a:ext cx="1600350" cy="1660076"/>
              <a:chOff x="4059857" y="5138028"/>
              <a:chExt cx="1600350" cy="1660076"/>
            </a:xfrm>
          </p:grpSpPr>
          <p:sp>
            <p:nvSpPr>
              <p:cNvPr id="25625" name="Text Box 73"/>
              <p:cNvSpPr txBox="1"/>
              <p:nvPr/>
            </p:nvSpPr>
            <p:spPr>
              <a:xfrm>
                <a:off x="4619691" y="6290156"/>
                <a:ext cx="456365" cy="50794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25626" name="Group 89"/>
              <p:cNvGrpSpPr/>
              <p:nvPr/>
            </p:nvGrpSpPr>
            <p:grpSpPr>
              <a:xfrm>
                <a:off x="4059857" y="5138028"/>
                <a:ext cx="1600350" cy="1243300"/>
                <a:chOff x="4059857" y="5138028"/>
                <a:chExt cx="1600350" cy="1243300"/>
              </a:xfrm>
            </p:grpSpPr>
            <p:sp>
              <p:nvSpPr>
                <p:cNvPr id="25627" name="Text Box 74"/>
                <p:cNvSpPr txBox="1"/>
                <p:nvPr/>
              </p:nvSpPr>
              <p:spPr>
                <a:xfrm>
                  <a:off x="4562648" y="5138028"/>
                  <a:ext cx="684548" cy="50794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grpSp>
              <p:nvGrpSpPr>
                <p:cNvPr id="25628" name="Group 91"/>
                <p:cNvGrpSpPr/>
                <p:nvPr/>
              </p:nvGrpSpPr>
              <p:grpSpPr>
                <a:xfrm>
                  <a:off x="4059857" y="5569307"/>
                  <a:ext cx="1600350" cy="812021"/>
                  <a:chOff x="4059857" y="5569307"/>
                  <a:chExt cx="1600350" cy="812021"/>
                </a:xfrm>
              </p:grpSpPr>
              <p:sp>
                <p:nvSpPr>
                  <p:cNvPr id="25629" name="AutoShape 69"/>
                  <p:cNvSpPr/>
                  <p:nvPr/>
                </p:nvSpPr>
                <p:spPr>
                  <a:xfrm rot="10800000">
                    <a:off x="4059857" y="5569307"/>
                    <a:ext cx="1592263" cy="678534"/>
                  </a:xfrm>
                  <a:custGeom>
                    <a:avLst/>
                    <a:gdLst>
                      <a:gd name="txL" fmla="*/ 4500 w 21600"/>
                      <a:gd name="txT" fmla="*/ 4500 h 21600"/>
                      <a:gd name="txR" fmla="*/ 17100 w 21600"/>
                      <a:gd name="txB" fmla="*/ 17100 h 21600"/>
                    </a:gdLst>
                    <a:ahLst/>
                    <a:cxnLst>
                      <a:cxn ang="0">
                        <a:pos x="2147483646" y="2147483646"/>
                      </a:cxn>
                      <a:cxn ang="0">
                        <a:pos x="2147483646" y="2147483646"/>
                      </a:cxn>
                      <a:cxn ang="0">
                        <a:pos x="2147483646" y="2147483646"/>
                      </a:cxn>
                      <a:cxn ang="0">
                        <a:pos x="2147483646" y="0"/>
                      </a:cxn>
                    </a:cxnLst>
                    <a:rect l="txL" t="txT" r="txR" b="txB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00FF">
                      <a:alpha val="100000"/>
                    </a:srgbClr>
                  </a:solidFill>
                  <a:ln w="9525" cap="flat" cmpd="sng">
                    <a:solidFill>
                      <a:schemeClr val="tx1">
                        <a:alpha val="100000"/>
                      </a:schemeClr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30" name="Line 70"/>
                  <p:cNvSpPr/>
                  <p:nvPr/>
                </p:nvSpPr>
                <p:spPr>
                  <a:xfrm>
                    <a:off x="4457873" y="5569307"/>
                    <a:ext cx="0" cy="680674"/>
                  </a:xfrm>
                  <a:prstGeom prst="line">
                    <a:avLst/>
                  </a:prstGeom>
                  <a:ln w="12700" cap="flat" cmpd="sng">
                    <a:solidFill>
                      <a:srgbClr val="FF0000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31" name="Rectangle 71"/>
                  <p:cNvSpPr/>
                  <p:nvPr/>
                </p:nvSpPr>
                <p:spPr>
                  <a:xfrm>
                    <a:off x="4457873" y="6001107"/>
                    <a:ext cx="225675" cy="98462"/>
                  </a:xfrm>
                  <a:prstGeom prst="rect">
                    <a:avLst/>
                  </a:prstGeom>
                  <a:solidFill>
                    <a:srgbClr val="0000FF"/>
                  </a:solidFill>
                  <a:ln w="9525" cap="flat" cmpd="sng">
                    <a:solidFill>
                      <a:srgbClr val="FF0000"/>
                    </a:solidFill>
                    <a:prstDash val="dash"/>
                    <a:miter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0"/>
                      </a:spcBef>
                      <a:buNone/>
                    </a:pPr>
                    <a:endParaRPr lang="en-US" altLang="en-US" sz="3360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632" name="Arc 72"/>
                  <p:cNvSpPr/>
                  <p:nvPr/>
                </p:nvSpPr>
                <p:spPr>
                  <a:xfrm flipV="1">
                    <a:off x="4067944" y="6278585"/>
                    <a:ext cx="1592263" cy="102743"/>
                  </a:xfrm>
                  <a:custGeom>
                    <a:avLst/>
                    <a:gdLst/>
                    <a:ahLst/>
                    <a:cxnLst>
                      <a:cxn ang="0">
                        <a:pos x="0" y="5562011"/>
                      </a:cxn>
                      <a:cxn ang="0">
                        <a:pos x="2147483646" y="6082100"/>
                      </a:cxn>
                      <a:cxn ang="0">
                        <a:pos x="2147483646" y="6082100"/>
                      </a:cxn>
                    </a:cxnLst>
                    <a:rect l="0" t="0" r="0" b="0"/>
                    <a:pathLst>
                      <a:path w="43121" h="21600" fill="none">
                        <a:moveTo>
                          <a:pt x="0" y="19753"/>
                        </a:moveTo>
                        <a:cubicBezTo>
                          <a:pt x="958" y="8580"/>
                          <a:pt x="10307" y="0"/>
                          <a:pt x="21521" y="0"/>
                        </a:cubicBezTo>
                        <a:cubicBezTo>
                          <a:pt x="33450" y="0"/>
                          <a:pt x="43121" y="9670"/>
                          <a:pt x="43121" y="21600"/>
                        </a:cubicBezTo>
                      </a:path>
                      <a:path w="43121" h="21600" stroke="0">
                        <a:moveTo>
                          <a:pt x="0" y="19753"/>
                        </a:moveTo>
                        <a:cubicBezTo>
                          <a:pt x="958" y="8580"/>
                          <a:pt x="10307" y="0"/>
                          <a:pt x="21521" y="0"/>
                        </a:cubicBezTo>
                        <a:cubicBezTo>
                          <a:pt x="33450" y="0"/>
                          <a:pt x="43121" y="9670"/>
                          <a:pt x="43121" y="21600"/>
                        </a:cubicBezTo>
                        <a:lnTo>
                          <a:pt x="21521" y="21600"/>
                        </a:lnTo>
                        <a:lnTo>
                          <a:pt x="0" y="19753"/>
                        </a:lnTo>
                        <a:close/>
                      </a:path>
                    </a:pathLst>
                  </a:custGeom>
                  <a:noFill/>
                  <a:ln w="9525" cap="flat" cmpd="sng">
                    <a:solidFill>
                      <a:srgbClr val="FF0000">
                        <a:alpha val="100000"/>
                      </a:srgbClr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33" name="Text Box 75"/>
                  <p:cNvSpPr txBox="1"/>
                  <p:nvPr/>
                </p:nvSpPr>
                <p:spPr>
                  <a:xfrm>
                    <a:off x="4415011" y="5620107"/>
                    <a:ext cx="608184" cy="507948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0"/>
                      </a:spcBef>
                      <a:buNone/>
                    </a:pPr>
                    <a:r>
                      <a:rPr lang="vi-VN" altLang="en-US" sz="336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h</a:t>
                    </a:r>
                    <a:endParaRPr lang="vi-VN" altLang="en-US" sz="3360" b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</p:grpSp>
        </p:grpSp>
        <p:sp>
          <p:nvSpPr>
            <p:cNvPr id="25619" name="Text Box 76"/>
            <p:cNvSpPr txBox="1"/>
            <p:nvPr/>
          </p:nvSpPr>
          <p:spPr>
            <a:xfrm>
              <a:off x="5773336" y="5066020"/>
              <a:ext cx="2161465" cy="50794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thang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5620" name="Group 83"/>
            <p:cNvGrpSpPr/>
            <p:nvPr/>
          </p:nvGrpSpPr>
          <p:grpSpPr>
            <a:xfrm>
              <a:off x="5823024" y="5511410"/>
              <a:ext cx="2682874" cy="1006180"/>
              <a:chOff x="6126970" y="5861719"/>
              <a:chExt cx="2682874" cy="1006180"/>
            </a:xfrm>
          </p:grpSpPr>
          <p:sp>
            <p:nvSpPr>
              <p:cNvPr id="25621" name="Text Box 77"/>
              <p:cNvSpPr txBox="1"/>
              <p:nvPr/>
            </p:nvSpPr>
            <p:spPr>
              <a:xfrm>
                <a:off x="6126970" y="6048375"/>
                <a:ext cx="1023060" cy="50794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22" name="Text Box 78"/>
              <p:cNvSpPr txBox="1"/>
              <p:nvPr/>
            </p:nvSpPr>
            <p:spPr>
              <a:xfrm>
                <a:off x="6611315" y="5861719"/>
                <a:ext cx="2198529" cy="50794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 a + b) </a:t>
                </a: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23" name="Line 79"/>
              <p:cNvSpPr/>
              <p:nvPr/>
            </p:nvSpPr>
            <p:spPr>
              <a:xfrm>
                <a:off x="6854068" y="6338940"/>
                <a:ext cx="1251243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624" name="Text Box 80"/>
              <p:cNvSpPr txBox="1"/>
              <p:nvPr/>
            </p:nvSpPr>
            <p:spPr>
              <a:xfrm>
                <a:off x="7199785" y="6359951"/>
                <a:ext cx="682040" cy="50794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/>
          <p:nvPr/>
        </p:nvSpPr>
        <p:spPr>
          <a:xfrm>
            <a:off x="1871472" y="89155"/>
            <a:ext cx="5402580" cy="678942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48" name="Text Box 89"/>
          <p:cNvSpPr txBox="1"/>
          <p:nvPr/>
        </p:nvSpPr>
        <p:spPr>
          <a:xfrm>
            <a:off x="1871472" y="1660780"/>
            <a:ext cx="2331720" cy="5355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vi-VN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4.28</a:t>
            </a: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2880" b="1" u="sng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49" name="Rectangle 92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50" name="Rectangle 94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51" name="Rectangle 96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1609" name="Picture 105" descr="AG00217_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42346" y="-30479"/>
            <a:ext cx="1659254" cy="1466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1754" name="Rectangle 25"/>
          <p:cNvSpPr/>
          <p:nvPr/>
        </p:nvSpPr>
        <p:spPr>
          <a:xfrm>
            <a:off x="138685" y="123444"/>
            <a:ext cx="8995410" cy="60939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nl-NL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LUYỆN TẬP</a:t>
            </a:r>
          </a:p>
        </p:txBody>
      </p:sp>
      <p:sp>
        <p:nvSpPr>
          <p:cNvPr id="31755" name="Line 87"/>
          <p:cNvSpPr/>
          <p:nvPr/>
        </p:nvSpPr>
        <p:spPr>
          <a:xfrm>
            <a:off x="7315201" y="2213611"/>
            <a:ext cx="28194" cy="5913882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" name="Rectangle 2"/>
          <p:cNvSpPr>
            <a:spLocks noChangeArrowheads="1"/>
          </p:cNvSpPr>
          <p:nvPr/>
        </p:nvSpPr>
        <p:spPr bwMode="auto">
          <a:xfrm>
            <a:off x="1963293" y="2213610"/>
            <a:ext cx="5084446" cy="1366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Hãy đếm xem trong hình bên có bao nhiêu hình vuông, bao nhiêu hình chữ nhật</a:t>
            </a:r>
            <a:endParaRPr lang="vi-VN" altLang="en-US" sz="27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863853" y="901446"/>
            <a:ext cx="5190845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Dạng 1</a:t>
            </a:r>
            <a:r>
              <a:rPr lang="en-US" sz="336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 Nhận biết các hình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5"/>
          <a:stretch>
            <a:fillRect/>
          </a:stretch>
        </p:blipFill>
        <p:spPr>
          <a:xfrm>
            <a:off x="4377690" y="3509773"/>
            <a:ext cx="2226564" cy="2190750"/>
          </a:xfrm>
          <a:prstGeom prst="rect">
            <a:avLst/>
          </a:prstGeom>
        </p:spPr>
      </p:pic>
      <p:graphicFrame>
        <p:nvGraphicFramePr>
          <p:cNvPr id="7" name="Content Placeholder 6"/>
          <p:cNvGraphicFramePr>
            <a:graphicFrameLocks noGrp="1"/>
          </p:cNvGraphicFramePr>
          <p:nvPr>
            <p:ph sz="quarter" idx="2"/>
          </p:nvPr>
        </p:nvGraphicFramePr>
        <p:xfrm>
          <a:off x="4435475" y="3614738"/>
          <a:ext cx="2078038" cy="205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r:id="rId6" imgW="558800" imgH="552450" progId="Paint.Picture">
                  <p:embed/>
                </p:oleObj>
              </mc:Choice>
              <mc:Fallback>
                <p:oleObj r:id="rId6" imgW="558800" imgH="552450" progId="Paint.Picture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435475" y="3614738"/>
                        <a:ext cx="2078038" cy="2054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quarter" idx="3"/>
          </p:nvPr>
        </p:nvGraphicFramePr>
        <p:xfrm>
          <a:off x="4471988" y="4629150"/>
          <a:ext cx="1041400" cy="103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r:id="rId8" imgW="558800" imgH="552450" progId="Paint.Picture">
                  <p:embed/>
                </p:oleObj>
              </mc:Choice>
              <mc:Fallback>
                <p:oleObj r:id="rId8" imgW="558800" imgH="552450" progId="Paint.Picture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471988" y="4629150"/>
                        <a:ext cx="1041400" cy="1030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/>
          <p:nvPr/>
        </p:nvGraphicFramePr>
        <p:xfrm>
          <a:off x="4484370" y="3622548"/>
          <a:ext cx="1016508" cy="1004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r:id="rId9" imgW="558800" imgH="552450" progId="Paint.Picture">
                  <p:embed/>
                </p:oleObj>
              </mc:Choice>
              <mc:Fallback>
                <p:oleObj r:id="rId9" imgW="558800" imgH="552450" progId="Paint.Picture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484370" y="3622548"/>
                        <a:ext cx="1016508" cy="10043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/>
          <p:nvPr/>
        </p:nvGraphicFramePr>
        <p:xfrm>
          <a:off x="5497069" y="4658869"/>
          <a:ext cx="1015746" cy="1043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r:id="rId10" imgW="558800" imgH="552450" progId="Paint.Picture">
                  <p:embed/>
                </p:oleObj>
              </mc:Choice>
              <mc:Fallback>
                <p:oleObj r:id="rId10" imgW="558800" imgH="552450" progId="Paint.Picture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497069" y="4658869"/>
                        <a:ext cx="1015746" cy="10431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/>
          <p:nvPr/>
        </p:nvGraphicFramePr>
        <p:xfrm>
          <a:off x="5500878" y="3624073"/>
          <a:ext cx="1011936" cy="10081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r:id="rId11" imgW="558800" imgH="552450" progId="Paint.Picture">
                  <p:embed/>
                </p:oleObj>
              </mc:Choice>
              <mc:Fallback>
                <p:oleObj r:id="rId11" imgW="558800" imgH="552450" progId="Paint.Picture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500878" y="3624073"/>
                        <a:ext cx="1011936" cy="10081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/>
          <p:nvPr/>
        </p:nvGraphicFramePr>
        <p:xfrm>
          <a:off x="4472178" y="3642360"/>
          <a:ext cx="1964436" cy="940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r:id="rId12" imgW="1104900" imgH="546100" progId="Paint.Picture">
                  <p:embed/>
                </p:oleObj>
              </mc:Choice>
              <mc:Fallback>
                <p:oleObj r:id="rId12" imgW="1104900" imgH="546100" progId="Paint.Picture">
                  <p:embed/>
                  <p:pic>
                    <p:nvPicPr>
                      <p:cNvPr id="0" name="Picture 19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472178" y="3642360"/>
                        <a:ext cx="1964436" cy="9403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/>
          <p:nvPr/>
        </p:nvGraphicFramePr>
        <p:xfrm>
          <a:off x="4467607" y="4572762"/>
          <a:ext cx="2029206" cy="1036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r:id="rId14" imgW="1104900" imgH="546100" progId="Paint.Picture">
                  <p:embed/>
                </p:oleObj>
              </mc:Choice>
              <mc:Fallback>
                <p:oleObj r:id="rId14" imgW="1104900" imgH="546100" progId="Paint.Picture">
                  <p:embed/>
                  <p:pic>
                    <p:nvPicPr>
                      <p:cNvPr id="0" name="Picture 19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467607" y="4572762"/>
                        <a:ext cx="2029206" cy="10363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/>
          <p:nvPr/>
        </p:nvGraphicFramePr>
        <p:xfrm>
          <a:off x="4484370" y="3596640"/>
          <a:ext cx="1033272" cy="20223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r:id="rId15" imgW="527050" imgH="939800" progId="Paint.Picture">
                  <p:embed/>
                </p:oleObj>
              </mc:Choice>
              <mc:Fallback>
                <p:oleObj r:id="rId15" imgW="527050" imgH="939800" progId="Paint.Picture">
                  <p:embed/>
                  <p:pic>
                    <p:nvPicPr>
                      <p:cNvPr id="0" name="Picture 23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484370" y="3596640"/>
                        <a:ext cx="1033272" cy="20223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/>
          <p:nvPr/>
        </p:nvGraphicFramePr>
        <p:xfrm>
          <a:off x="5497068" y="3618739"/>
          <a:ext cx="999744" cy="2068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2" r:id="rId17" imgW="527050" imgH="939800" progId="Paint.Picture">
                  <p:embed/>
                </p:oleObj>
              </mc:Choice>
              <mc:Fallback>
                <p:oleObj r:id="rId17" imgW="527050" imgH="939800" progId="Paint.Picture">
                  <p:embed/>
                  <p:pic>
                    <p:nvPicPr>
                      <p:cNvPr id="0" name="Picture 23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497068" y="3618739"/>
                        <a:ext cx="999744" cy="20688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 Box 26"/>
          <p:cNvSpPr txBox="1"/>
          <p:nvPr/>
        </p:nvSpPr>
        <p:spPr>
          <a:xfrm>
            <a:off x="7488174" y="1661161"/>
            <a:ext cx="1580882" cy="535531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</a:t>
            </a: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 </a:t>
            </a:r>
            <a:r>
              <a:rPr lang="en-US" altLang="vi-VN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4.29</a:t>
            </a: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  <a:endParaRPr lang="en-US" sz="2880"/>
          </a:p>
        </p:txBody>
      </p:sp>
      <p:sp>
        <p:nvSpPr>
          <p:cNvPr id="28" name="Text Box 27"/>
          <p:cNvSpPr txBox="1"/>
          <p:nvPr/>
        </p:nvSpPr>
        <p:spPr>
          <a:xfrm>
            <a:off x="7315201" y="2300478"/>
            <a:ext cx="5270995" cy="13665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Hãy đếm số hình tam giác đều, số </a:t>
            </a:r>
          </a:p>
          <a:p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hình thang cân và số hình thoi trong</a:t>
            </a:r>
          </a:p>
          <a:p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hình vẽ bên </a:t>
            </a:r>
            <a:endParaRPr lang="en-US" sz="2760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054340" y="3671316"/>
            <a:ext cx="3640836" cy="32476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1748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0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17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8" dur="1" fill="hold"/>
                                        <p:tgtEl>
                                          <p:spTgt spid="10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9" dur="1" fill="hold"/>
                                        <p:tgtEl>
                                          <p:spTgt spid="15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0" dur="1" fill="hold"/>
                                        <p:tgtEl>
                                          <p:spTgt spid="7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8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9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/>
      <p:bldP spid="31748" grpId="1"/>
      <p:bldP spid="31754" grpId="0"/>
      <p:bldP spid="31754" grpId="1"/>
      <p:bldP spid="30" grpId="0"/>
      <p:bldP spid="30" grpId="1"/>
      <p:bldP spid="2" grpId="0"/>
      <p:bldP spid="2" grpId="1"/>
      <p:bldP spid="27" grpId="0"/>
      <p:bldP spid="27" grpId="1"/>
      <p:bldP spid="28" grpId="0"/>
      <p:bldP spid="28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ounded Rectangle 12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02:00</a:t>
            </a:r>
          </a:p>
        </p:txBody>
      </p:sp>
      <p:sp>
        <p:nvSpPr>
          <p:cNvPr id="129" name="Rounded Rectangle 12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01:59</a:t>
            </a:r>
          </a:p>
        </p:txBody>
      </p:sp>
      <p:sp>
        <p:nvSpPr>
          <p:cNvPr id="130" name="Rounded Rectangle 12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01:58</a:t>
            </a:r>
          </a:p>
        </p:txBody>
      </p:sp>
      <p:sp>
        <p:nvSpPr>
          <p:cNvPr id="131" name="Rounded Rectangle 13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01:57</a:t>
            </a:r>
          </a:p>
        </p:txBody>
      </p:sp>
      <p:sp>
        <p:nvSpPr>
          <p:cNvPr id="132" name="Rounded Rectangle 13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01:56</a:t>
            </a:r>
          </a:p>
        </p:txBody>
      </p:sp>
      <p:sp>
        <p:nvSpPr>
          <p:cNvPr id="133" name="Rounded Rectangle 13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01:55</a:t>
            </a:r>
          </a:p>
        </p:txBody>
      </p:sp>
      <p:sp>
        <p:nvSpPr>
          <p:cNvPr id="134" name="Rounded Rectangle 13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01:54</a:t>
            </a:r>
          </a:p>
        </p:txBody>
      </p:sp>
      <p:sp>
        <p:nvSpPr>
          <p:cNvPr id="135" name="Rounded Rectangle 13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01:53</a:t>
            </a:r>
          </a:p>
        </p:txBody>
      </p:sp>
      <p:sp>
        <p:nvSpPr>
          <p:cNvPr id="136" name="Rounded Rectangle 13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01:52</a:t>
            </a:r>
          </a:p>
        </p:txBody>
      </p:sp>
      <p:sp>
        <p:nvSpPr>
          <p:cNvPr id="137" name="Rounded Rectangle 13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01:51</a:t>
            </a:r>
          </a:p>
        </p:txBody>
      </p:sp>
      <p:sp>
        <p:nvSpPr>
          <p:cNvPr id="138" name="Rounded Rectangle 13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01:50</a:t>
            </a:r>
          </a:p>
        </p:txBody>
      </p:sp>
      <p:sp>
        <p:nvSpPr>
          <p:cNvPr id="139" name="Rounded Rectangle 13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01:49</a:t>
            </a:r>
          </a:p>
        </p:txBody>
      </p:sp>
      <p:sp>
        <p:nvSpPr>
          <p:cNvPr id="140" name="Rounded Rectangle 13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01:48</a:t>
            </a:r>
          </a:p>
        </p:txBody>
      </p:sp>
      <p:sp>
        <p:nvSpPr>
          <p:cNvPr id="141" name="Rounded Rectangle 14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01:47</a:t>
            </a:r>
          </a:p>
        </p:txBody>
      </p:sp>
      <p:sp>
        <p:nvSpPr>
          <p:cNvPr id="142" name="Rounded Rectangle 14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01:46</a:t>
            </a:r>
          </a:p>
        </p:txBody>
      </p:sp>
      <p:sp>
        <p:nvSpPr>
          <p:cNvPr id="143" name="Rounded Rectangle 14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01:45</a:t>
            </a:r>
          </a:p>
        </p:txBody>
      </p:sp>
      <p:sp>
        <p:nvSpPr>
          <p:cNvPr id="144" name="Rounded Rectangle 14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01:44</a:t>
            </a:r>
          </a:p>
        </p:txBody>
      </p:sp>
      <p:sp>
        <p:nvSpPr>
          <p:cNvPr id="145" name="Rounded Rectangle 14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01:43</a:t>
            </a:r>
          </a:p>
        </p:txBody>
      </p:sp>
      <p:sp>
        <p:nvSpPr>
          <p:cNvPr id="146" name="Rounded Rectangle 14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01:42</a:t>
            </a:r>
          </a:p>
        </p:txBody>
      </p:sp>
      <p:sp>
        <p:nvSpPr>
          <p:cNvPr id="147" name="Rounded Rectangle 14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01:41</a:t>
            </a:r>
          </a:p>
        </p:txBody>
      </p:sp>
      <p:sp>
        <p:nvSpPr>
          <p:cNvPr id="148" name="Rounded Rectangle 14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01:40</a:t>
            </a:r>
          </a:p>
        </p:txBody>
      </p:sp>
      <p:sp>
        <p:nvSpPr>
          <p:cNvPr id="149" name="Rounded Rectangle 14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01:39</a:t>
            </a:r>
          </a:p>
        </p:txBody>
      </p:sp>
      <p:sp>
        <p:nvSpPr>
          <p:cNvPr id="150" name="Rounded Rectangle 14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01:38</a:t>
            </a:r>
          </a:p>
        </p:txBody>
      </p:sp>
      <p:sp>
        <p:nvSpPr>
          <p:cNvPr id="151" name="Rounded Rectangle 15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01:37</a:t>
            </a:r>
          </a:p>
        </p:txBody>
      </p:sp>
      <p:sp>
        <p:nvSpPr>
          <p:cNvPr id="152" name="Rounded Rectangle 15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01:36</a:t>
            </a:r>
          </a:p>
        </p:txBody>
      </p:sp>
      <p:sp>
        <p:nvSpPr>
          <p:cNvPr id="153" name="Rounded Rectangle 15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01:35</a:t>
            </a:r>
          </a:p>
        </p:txBody>
      </p:sp>
      <p:sp>
        <p:nvSpPr>
          <p:cNvPr id="154" name="Rounded Rectangle 15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01:34</a:t>
            </a:r>
          </a:p>
        </p:txBody>
      </p:sp>
      <p:sp>
        <p:nvSpPr>
          <p:cNvPr id="155" name="Rounded Rectangle 15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01:33</a:t>
            </a:r>
          </a:p>
        </p:txBody>
      </p:sp>
      <p:sp>
        <p:nvSpPr>
          <p:cNvPr id="156" name="Rounded Rectangle 15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01:32</a:t>
            </a:r>
          </a:p>
        </p:txBody>
      </p:sp>
      <p:sp>
        <p:nvSpPr>
          <p:cNvPr id="157" name="Rounded Rectangle 15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01:31</a:t>
            </a:r>
          </a:p>
        </p:txBody>
      </p:sp>
      <p:sp>
        <p:nvSpPr>
          <p:cNvPr id="158" name="Rounded Rectangle 15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01:30</a:t>
            </a:r>
          </a:p>
        </p:txBody>
      </p:sp>
      <p:sp>
        <p:nvSpPr>
          <p:cNvPr id="159" name="Rounded Rectangle 15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01:29</a:t>
            </a:r>
          </a:p>
        </p:txBody>
      </p:sp>
      <p:sp>
        <p:nvSpPr>
          <p:cNvPr id="160" name="Rounded Rectangle 15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01:28</a:t>
            </a:r>
          </a:p>
        </p:txBody>
      </p:sp>
      <p:sp>
        <p:nvSpPr>
          <p:cNvPr id="161" name="Rounded Rectangle 16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01:27</a:t>
            </a:r>
          </a:p>
        </p:txBody>
      </p:sp>
      <p:sp>
        <p:nvSpPr>
          <p:cNvPr id="162" name="Rounded Rectangle 16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01:26</a:t>
            </a:r>
          </a:p>
        </p:txBody>
      </p:sp>
      <p:sp>
        <p:nvSpPr>
          <p:cNvPr id="163" name="Rounded Rectangle 16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01:25</a:t>
            </a:r>
          </a:p>
        </p:txBody>
      </p:sp>
      <p:sp>
        <p:nvSpPr>
          <p:cNvPr id="164" name="Rounded Rectangle 16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01:24</a:t>
            </a:r>
          </a:p>
        </p:txBody>
      </p:sp>
      <p:sp>
        <p:nvSpPr>
          <p:cNvPr id="165" name="Rounded Rectangle 16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01:23</a:t>
            </a:r>
          </a:p>
        </p:txBody>
      </p:sp>
      <p:sp>
        <p:nvSpPr>
          <p:cNvPr id="166" name="Rounded Rectangle 16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01:22</a:t>
            </a:r>
          </a:p>
        </p:txBody>
      </p:sp>
      <p:sp>
        <p:nvSpPr>
          <p:cNvPr id="167" name="Rounded Rectangle 16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01:21</a:t>
            </a:r>
          </a:p>
        </p:txBody>
      </p:sp>
      <p:sp>
        <p:nvSpPr>
          <p:cNvPr id="168" name="Rounded Rectangle 16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01:20</a:t>
            </a:r>
          </a:p>
        </p:txBody>
      </p:sp>
      <p:sp>
        <p:nvSpPr>
          <p:cNvPr id="169" name="Rounded Rectangle 16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01:19</a:t>
            </a:r>
          </a:p>
        </p:txBody>
      </p:sp>
      <p:sp>
        <p:nvSpPr>
          <p:cNvPr id="170" name="Rounded Rectangle 16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01:18</a:t>
            </a:r>
          </a:p>
        </p:txBody>
      </p:sp>
      <p:sp>
        <p:nvSpPr>
          <p:cNvPr id="171" name="Rounded Rectangle 17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01:17</a:t>
            </a:r>
          </a:p>
        </p:txBody>
      </p:sp>
      <p:sp>
        <p:nvSpPr>
          <p:cNvPr id="172" name="Rounded Rectangle 17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01:16</a:t>
            </a:r>
          </a:p>
        </p:txBody>
      </p:sp>
      <p:sp>
        <p:nvSpPr>
          <p:cNvPr id="173" name="Rounded Rectangle 17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01:15</a:t>
            </a:r>
          </a:p>
        </p:txBody>
      </p:sp>
      <p:sp>
        <p:nvSpPr>
          <p:cNvPr id="174" name="Rounded Rectangle 17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01:14</a:t>
            </a:r>
          </a:p>
        </p:txBody>
      </p:sp>
      <p:sp>
        <p:nvSpPr>
          <p:cNvPr id="175" name="Rounded Rectangle 17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01:13</a:t>
            </a:r>
          </a:p>
        </p:txBody>
      </p:sp>
      <p:sp>
        <p:nvSpPr>
          <p:cNvPr id="176" name="Rounded Rectangle 17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01:12</a:t>
            </a:r>
          </a:p>
        </p:txBody>
      </p:sp>
      <p:sp>
        <p:nvSpPr>
          <p:cNvPr id="177" name="Rounded Rectangle 17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01:11</a:t>
            </a:r>
          </a:p>
        </p:txBody>
      </p:sp>
      <p:sp>
        <p:nvSpPr>
          <p:cNvPr id="178" name="Rounded Rectangle 17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01:10</a:t>
            </a:r>
          </a:p>
        </p:txBody>
      </p:sp>
      <p:sp>
        <p:nvSpPr>
          <p:cNvPr id="179" name="Rounded Rectangle 17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01:09</a:t>
            </a:r>
          </a:p>
        </p:txBody>
      </p:sp>
      <p:sp>
        <p:nvSpPr>
          <p:cNvPr id="180" name="Rounded Rectangle 17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01:08</a:t>
            </a:r>
          </a:p>
        </p:txBody>
      </p:sp>
      <p:sp>
        <p:nvSpPr>
          <p:cNvPr id="181" name="Rounded Rectangle 18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01:07</a:t>
            </a:r>
          </a:p>
        </p:txBody>
      </p:sp>
      <p:sp>
        <p:nvSpPr>
          <p:cNvPr id="182" name="Rounded Rectangle 18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01:06</a:t>
            </a:r>
          </a:p>
        </p:txBody>
      </p:sp>
      <p:sp>
        <p:nvSpPr>
          <p:cNvPr id="183" name="Rounded Rectangle 18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01:05</a:t>
            </a:r>
          </a:p>
        </p:txBody>
      </p:sp>
      <p:sp>
        <p:nvSpPr>
          <p:cNvPr id="184" name="Rounded Rectangle 18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01:04</a:t>
            </a:r>
          </a:p>
        </p:txBody>
      </p:sp>
      <p:sp>
        <p:nvSpPr>
          <p:cNvPr id="185" name="Rounded Rectangle 18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01:03</a:t>
            </a:r>
          </a:p>
        </p:txBody>
      </p:sp>
      <p:sp>
        <p:nvSpPr>
          <p:cNvPr id="186" name="Rounded Rectangle 18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01:02</a:t>
            </a:r>
          </a:p>
        </p:txBody>
      </p:sp>
      <p:sp>
        <p:nvSpPr>
          <p:cNvPr id="187" name="Rounded Rectangle 18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01:01</a:t>
            </a:r>
          </a:p>
        </p:txBody>
      </p:sp>
      <p:sp>
        <p:nvSpPr>
          <p:cNvPr id="188" name="Rounded Rectangle 18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01:00</a:t>
            </a:r>
          </a:p>
        </p:txBody>
      </p:sp>
      <p:sp>
        <p:nvSpPr>
          <p:cNvPr id="189" name="Rounded Rectangle 18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00:59</a:t>
            </a:r>
          </a:p>
        </p:txBody>
      </p:sp>
      <p:sp>
        <p:nvSpPr>
          <p:cNvPr id="190" name="Rounded Rectangle 18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00:58</a:t>
            </a:r>
          </a:p>
        </p:txBody>
      </p:sp>
      <p:sp>
        <p:nvSpPr>
          <p:cNvPr id="191" name="Rounded Rectangle 19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00:57</a:t>
            </a:r>
          </a:p>
        </p:txBody>
      </p:sp>
      <p:sp>
        <p:nvSpPr>
          <p:cNvPr id="192" name="Rounded Rectangle 19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00:56</a:t>
            </a:r>
          </a:p>
        </p:txBody>
      </p:sp>
      <p:sp>
        <p:nvSpPr>
          <p:cNvPr id="193" name="Rounded Rectangle 19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00:55</a:t>
            </a:r>
          </a:p>
        </p:txBody>
      </p:sp>
      <p:sp>
        <p:nvSpPr>
          <p:cNvPr id="194" name="Rounded Rectangle 19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00:54</a:t>
            </a:r>
          </a:p>
        </p:txBody>
      </p:sp>
      <p:sp>
        <p:nvSpPr>
          <p:cNvPr id="195" name="Rounded Rectangle 19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00:53</a:t>
            </a:r>
          </a:p>
        </p:txBody>
      </p:sp>
      <p:sp>
        <p:nvSpPr>
          <p:cNvPr id="196" name="Rounded Rectangle 19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00:52</a:t>
            </a:r>
          </a:p>
        </p:txBody>
      </p:sp>
      <p:sp>
        <p:nvSpPr>
          <p:cNvPr id="197" name="Rounded Rectangle 19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00:51</a:t>
            </a:r>
          </a:p>
        </p:txBody>
      </p:sp>
      <p:sp>
        <p:nvSpPr>
          <p:cNvPr id="198" name="Rounded Rectangle 19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00:50</a:t>
            </a:r>
          </a:p>
        </p:txBody>
      </p:sp>
      <p:sp>
        <p:nvSpPr>
          <p:cNvPr id="199" name="Rounded Rectangle 19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00:49</a:t>
            </a:r>
          </a:p>
        </p:txBody>
      </p:sp>
      <p:sp>
        <p:nvSpPr>
          <p:cNvPr id="200" name="Rounded Rectangle 19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00:48</a:t>
            </a:r>
          </a:p>
        </p:txBody>
      </p:sp>
      <p:sp>
        <p:nvSpPr>
          <p:cNvPr id="201" name="Rounded Rectangle 20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00:47</a:t>
            </a:r>
          </a:p>
        </p:txBody>
      </p:sp>
      <p:sp>
        <p:nvSpPr>
          <p:cNvPr id="202" name="Rounded Rectangle 20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00:46</a:t>
            </a:r>
          </a:p>
        </p:txBody>
      </p:sp>
      <p:sp>
        <p:nvSpPr>
          <p:cNvPr id="203" name="Rounded Rectangle 20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00:45</a:t>
            </a:r>
          </a:p>
        </p:txBody>
      </p:sp>
      <p:sp>
        <p:nvSpPr>
          <p:cNvPr id="204" name="Rounded Rectangle 20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00:44</a:t>
            </a:r>
          </a:p>
        </p:txBody>
      </p:sp>
      <p:sp>
        <p:nvSpPr>
          <p:cNvPr id="205" name="Rounded Rectangle 20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00:43</a:t>
            </a:r>
          </a:p>
        </p:txBody>
      </p:sp>
      <p:sp>
        <p:nvSpPr>
          <p:cNvPr id="206" name="Rounded Rectangle 20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00:42</a:t>
            </a:r>
          </a:p>
        </p:txBody>
      </p:sp>
      <p:sp>
        <p:nvSpPr>
          <p:cNvPr id="207" name="Rounded Rectangle 20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00:41</a:t>
            </a:r>
          </a:p>
        </p:txBody>
      </p:sp>
      <p:sp>
        <p:nvSpPr>
          <p:cNvPr id="208" name="Rounded Rectangle 20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00:40</a:t>
            </a:r>
          </a:p>
        </p:txBody>
      </p:sp>
      <p:sp>
        <p:nvSpPr>
          <p:cNvPr id="209" name="Rounded Rectangle 20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00:39</a:t>
            </a:r>
          </a:p>
        </p:txBody>
      </p:sp>
      <p:sp>
        <p:nvSpPr>
          <p:cNvPr id="210" name="Rounded Rectangle 20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00:38</a:t>
            </a:r>
          </a:p>
        </p:txBody>
      </p:sp>
      <p:sp>
        <p:nvSpPr>
          <p:cNvPr id="211" name="Rounded Rectangle 21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00:37</a:t>
            </a:r>
          </a:p>
        </p:txBody>
      </p:sp>
      <p:sp>
        <p:nvSpPr>
          <p:cNvPr id="212" name="Rounded Rectangle 21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00:36</a:t>
            </a:r>
          </a:p>
        </p:txBody>
      </p:sp>
      <p:sp>
        <p:nvSpPr>
          <p:cNvPr id="213" name="Rounded Rectangle 21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00:35</a:t>
            </a:r>
          </a:p>
        </p:txBody>
      </p:sp>
      <p:sp>
        <p:nvSpPr>
          <p:cNvPr id="214" name="Rounded Rectangle 21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00:34</a:t>
            </a:r>
          </a:p>
        </p:txBody>
      </p:sp>
      <p:sp>
        <p:nvSpPr>
          <p:cNvPr id="215" name="Rounded Rectangle 21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00:33</a:t>
            </a:r>
          </a:p>
        </p:txBody>
      </p:sp>
      <p:sp>
        <p:nvSpPr>
          <p:cNvPr id="216" name="Rounded Rectangle 21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00:32</a:t>
            </a:r>
          </a:p>
        </p:txBody>
      </p:sp>
      <p:sp>
        <p:nvSpPr>
          <p:cNvPr id="217" name="Rounded Rectangle 21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00:31</a:t>
            </a:r>
          </a:p>
        </p:txBody>
      </p:sp>
      <p:sp>
        <p:nvSpPr>
          <p:cNvPr id="218" name="Rounded Rectangle 21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00:30</a:t>
            </a:r>
          </a:p>
        </p:txBody>
      </p:sp>
      <p:sp>
        <p:nvSpPr>
          <p:cNvPr id="219" name="Rounded Rectangle 21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00:29</a:t>
            </a:r>
          </a:p>
        </p:txBody>
      </p:sp>
      <p:sp>
        <p:nvSpPr>
          <p:cNvPr id="220" name="Rounded Rectangle 21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00:28</a:t>
            </a:r>
          </a:p>
        </p:txBody>
      </p:sp>
      <p:sp>
        <p:nvSpPr>
          <p:cNvPr id="221" name="Rounded Rectangle 22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00:27</a:t>
            </a:r>
          </a:p>
        </p:txBody>
      </p:sp>
      <p:sp>
        <p:nvSpPr>
          <p:cNvPr id="222" name="Rounded Rectangle 22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00:26</a:t>
            </a:r>
          </a:p>
        </p:txBody>
      </p:sp>
      <p:sp>
        <p:nvSpPr>
          <p:cNvPr id="223" name="Rounded Rectangle 22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00:25</a:t>
            </a:r>
          </a:p>
        </p:txBody>
      </p:sp>
      <p:sp>
        <p:nvSpPr>
          <p:cNvPr id="224" name="Rounded Rectangle 22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00:24</a:t>
            </a:r>
          </a:p>
        </p:txBody>
      </p:sp>
      <p:sp>
        <p:nvSpPr>
          <p:cNvPr id="225" name="Rounded Rectangle 22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00:23</a:t>
            </a:r>
          </a:p>
        </p:txBody>
      </p:sp>
      <p:sp>
        <p:nvSpPr>
          <p:cNvPr id="226" name="Rounded Rectangle 22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00:22</a:t>
            </a:r>
          </a:p>
        </p:txBody>
      </p:sp>
      <p:sp>
        <p:nvSpPr>
          <p:cNvPr id="227" name="Rounded Rectangle 22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00:21</a:t>
            </a:r>
          </a:p>
        </p:txBody>
      </p:sp>
      <p:sp>
        <p:nvSpPr>
          <p:cNvPr id="228" name="Rounded Rectangle 22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00:20</a:t>
            </a:r>
          </a:p>
        </p:txBody>
      </p:sp>
      <p:sp>
        <p:nvSpPr>
          <p:cNvPr id="229" name="Rounded Rectangle 22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00:19</a:t>
            </a:r>
          </a:p>
        </p:txBody>
      </p:sp>
      <p:sp>
        <p:nvSpPr>
          <p:cNvPr id="230" name="Rounded Rectangle 22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00:18</a:t>
            </a:r>
          </a:p>
        </p:txBody>
      </p:sp>
      <p:sp>
        <p:nvSpPr>
          <p:cNvPr id="231" name="Rounded Rectangle 23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00:17</a:t>
            </a:r>
          </a:p>
        </p:txBody>
      </p:sp>
      <p:sp>
        <p:nvSpPr>
          <p:cNvPr id="232" name="Rounded Rectangle 23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00:16</a:t>
            </a:r>
          </a:p>
        </p:txBody>
      </p:sp>
      <p:sp>
        <p:nvSpPr>
          <p:cNvPr id="233" name="Rounded Rectangle 23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00:15</a:t>
            </a:r>
          </a:p>
        </p:txBody>
      </p:sp>
      <p:sp>
        <p:nvSpPr>
          <p:cNvPr id="234" name="Rounded Rectangle 23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00:14</a:t>
            </a:r>
          </a:p>
        </p:txBody>
      </p:sp>
      <p:sp>
        <p:nvSpPr>
          <p:cNvPr id="235" name="Rounded Rectangle 23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00:13</a:t>
            </a:r>
          </a:p>
        </p:txBody>
      </p:sp>
      <p:sp>
        <p:nvSpPr>
          <p:cNvPr id="236" name="Rounded Rectangle 23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00:12</a:t>
            </a:r>
          </a:p>
        </p:txBody>
      </p:sp>
      <p:sp>
        <p:nvSpPr>
          <p:cNvPr id="237" name="Rounded Rectangle 23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00:11</a:t>
            </a:r>
          </a:p>
        </p:txBody>
      </p:sp>
      <p:sp>
        <p:nvSpPr>
          <p:cNvPr id="238" name="Rounded Rectangle 23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00:10</a:t>
            </a:r>
          </a:p>
        </p:txBody>
      </p:sp>
      <p:sp>
        <p:nvSpPr>
          <p:cNvPr id="239" name="Rounded Rectangle 23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00:09</a:t>
            </a:r>
          </a:p>
        </p:txBody>
      </p:sp>
      <p:sp>
        <p:nvSpPr>
          <p:cNvPr id="240" name="Rounded Rectangle 23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00:08</a:t>
            </a:r>
          </a:p>
        </p:txBody>
      </p:sp>
      <p:sp>
        <p:nvSpPr>
          <p:cNvPr id="241" name="Rounded Rectangle 24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00:07</a:t>
            </a:r>
          </a:p>
        </p:txBody>
      </p:sp>
      <p:sp>
        <p:nvSpPr>
          <p:cNvPr id="242" name="Rounded Rectangle 24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00:06</a:t>
            </a:r>
          </a:p>
        </p:txBody>
      </p:sp>
      <p:sp>
        <p:nvSpPr>
          <p:cNvPr id="243" name="Rounded Rectangle 24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00:05</a:t>
            </a:r>
          </a:p>
        </p:txBody>
      </p:sp>
      <p:sp>
        <p:nvSpPr>
          <p:cNvPr id="244" name="Rounded Rectangle 24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00:04</a:t>
            </a:r>
          </a:p>
        </p:txBody>
      </p:sp>
      <p:sp>
        <p:nvSpPr>
          <p:cNvPr id="245" name="Rounded Rectangle 24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00:03</a:t>
            </a:r>
          </a:p>
        </p:txBody>
      </p:sp>
      <p:sp>
        <p:nvSpPr>
          <p:cNvPr id="246" name="Rounded Rectangle 24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00:02</a:t>
            </a:r>
          </a:p>
        </p:txBody>
      </p:sp>
      <p:sp>
        <p:nvSpPr>
          <p:cNvPr id="247" name="Rounded Rectangle 24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 dirty="0"/>
              <a:t>00:01</a:t>
            </a:r>
          </a:p>
        </p:txBody>
      </p:sp>
      <p:sp>
        <p:nvSpPr>
          <p:cNvPr id="248" name="Rounded Rectangle 24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40" dirty="0"/>
              <a:t>00:00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430000" y="1737360"/>
            <a:ext cx="1097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2 Phút</a:t>
            </a:r>
          </a:p>
        </p:txBody>
      </p:sp>
      <p:pic>
        <p:nvPicPr>
          <p:cNvPr id="124" name="Picture 2" descr="Káº¿t quáº£ hÃ¬nh áº£nh cho icon Äá»ng há»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5F4F2"/>
              </a:clrFrom>
              <a:clrTo>
                <a:srgbClr val="F5F4F2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01" y="622935"/>
            <a:ext cx="947233" cy="948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2"/>
          <p:cNvSpPr txBox="1"/>
          <p:nvPr/>
        </p:nvSpPr>
        <p:spPr>
          <a:xfrm>
            <a:off x="2562607" y="398526"/>
            <a:ext cx="7178825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en-US" sz="336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Dạng 2</a:t>
            </a:r>
            <a:r>
              <a:rPr lang="en-US" sz="336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 Tính chu vi diện tích các hình</a:t>
            </a:r>
            <a:endParaRPr lang="en-US" sz="3360"/>
          </a:p>
        </p:txBody>
      </p:sp>
      <p:sp>
        <p:nvSpPr>
          <p:cNvPr id="5" name="Text Box 4"/>
          <p:cNvSpPr txBox="1"/>
          <p:nvPr/>
        </p:nvSpPr>
        <p:spPr>
          <a:xfrm>
            <a:off x="2562607" y="1262635"/>
            <a:ext cx="7386066" cy="37117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360" b="1" u="sng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Bài 4.34: </a:t>
            </a:r>
            <a:r>
              <a:rPr lang="en-US" sz="336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Một mảnh vườn có dạng như </a:t>
            </a:r>
            <a:endParaRPr lang="en-US" sz="336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36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hình dưới đây.Tính diện tích mảnh vườn</a:t>
            </a:r>
          </a:p>
          <a:p>
            <a:endParaRPr lang="en-US" sz="3360"/>
          </a:p>
          <a:p>
            <a:endParaRPr lang="en-US" sz="3360"/>
          </a:p>
          <a:p>
            <a:endParaRPr lang="en-US" sz="3360"/>
          </a:p>
          <a:p>
            <a:endParaRPr lang="en-US" sz="3360"/>
          </a:p>
          <a:p>
            <a:endParaRPr lang="en-US" sz="336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4294967295"/>
          </p:nvPr>
        </p:nvPicPr>
        <p:blipFill>
          <a:blip r:embed="rId6"/>
          <a:stretch>
            <a:fillRect/>
          </a:stretch>
        </p:blipFill>
        <p:spPr>
          <a:xfrm>
            <a:off x="0" y="2473325"/>
            <a:ext cx="4922838" cy="2522538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sz="quarter" idx="4294967295"/>
          </p:nvPr>
        </p:nvPicPr>
        <p:blipFill>
          <a:blip r:embed="rId7"/>
          <a:stretch>
            <a:fillRect/>
          </a:stretch>
        </p:blipFill>
        <p:spPr>
          <a:xfrm>
            <a:off x="0" y="3694113"/>
            <a:ext cx="142875" cy="1090612"/>
          </a:xfrm>
          <a:prstGeom prst="rect">
            <a:avLst/>
          </a:prstGeom>
        </p:spPr>
      </p:pic>
      <p:pic>
        <p:nvPicPr>
          <p:cNvPr id="8" name="Content Placeholder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5400000">
            <a:off x="3658362" y="3601213"/>
            <a:ext cx="280416" cy="2343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Text Box 8"/>
          <p:cNvSpPr txBox="1"/>
          <p:nvPr/>
        </p:nvSpPr>
        <p:spPr>
          <a:xfrm>
            <a:off x="3521964" y="4124706"/>
            <a:ext cx="466794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>
                <a:solidFill>
                  <a:srgbClr val="FF0000"/>
                </a:solidFill>
                <a:sym typeface="+mn-ea"/>
              </a:rPr>
              <a:t>S1</a:t>
            </a:r>
            <a:endParaRPr lang="en-US"/>
          </a:p>
        </p:txBody>
      </p:sp>
      <p:sp>
        <p:nvSpPr>
          <p:cNvPr id="10" name="Text Box 9"/>
          <p:cNvSpPr txBox="1"/>
          <p:nvPr/>
        </p:nvSpPr>
        <p:spPr>
          <a:xfrm>
            <a:off x="5673090" y="3336798"/>
            <a:ext cx="466794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>
                <a:solidFill>
                  <a:srgbClr val="FF0000"/>
                </a:solidFill>
                <a:sym typeface="+mn-ea"/>
              </a:rPr>
              <a:t>S2</a:t>
            </a:r>
            <a:endParaRPr lang="en-US"/>
          </a:p>
        </p:txBody>
      </p:sp>
      <p:sp>
        <p:nvSpPr>
          <p:cNvPr id="11" name="Text Box 10"/>
          <p:cNvSpPr txBox="1"/>
          <p:nvPr/>
        </p:nvSpPr>
        <p:spPr>
          <a:xfrm>
            <a:off x="6537198" y="2558796"/>
            <a:ext cx="466794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>
                <a:solidFill>
                  <a:srgbClr val="FF0000"/>
                </a:solidFill>
                <a:sym typeface="+mn-ea"/>
              </a:rPr>
              <a:t>S3</a:t>
            </a:r>
            <a:endParaRPr lang="en-US"/>
          </a:p>
        </p:txBody>
      </p:sp>
      <p:sp>
        <p:nvSpPr>
          <p:cNvPr id="12" name="Text Box 11"/>
          <p:cNvSpPr txBox="1"/>
          <p:nvPr/>
        </p:nvSpPr>
        <p:spPr>
          <a:xfrm>
            <a:off x="10425685" y="2473452"/>
            <a:ext cx="2215671" cy="112646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Hoạt động </a:t>
            </a:r>
          </a:p>
          <a:p>
            <a:r>
              <a:rPr lang="en-US" sz="336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nhóm bàn</a:t>
            </a:r>
            <a:endParaRPr lang="en-US" sz="3360"/>
          </a:p>
        </p:txBody>
      </p:sp>
      <p:pic>
        <p:nvPicPr>
          <p:cNvPr id="13" name="Content Placeholder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5400000">
            <a:off x="6605778" y="2058924"/>
            <a:ext cx="280416" cy="93573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" name="Content Placeholder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56120" y="2473453"/>
            <a:ext cx="143256" cy="1091946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" name="Text Box 14"/>
          <p:cNvSpPr txBox="1"/>
          <p:nvPr/>
        </p:nvSpPr>
        <p:spPr>
          <a:xfrm>
            <a:off x="2217420" y="4805935"/>
            <a:ext cx="861133" cy="535531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288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Giải</a:t>
            </a:r>
            <a:endParaRPr lang="en-US" sz="288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15"/>
          <p:cNvSpPr txBox="1"/>
          <p:nvPr/>
        </p:nvSpPr>
        <p:spPr>
          <a:xfrm>
            <a:off x="2389633" y="5358384"/>
            <a:ext cx="7356501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Tổng diện tích S1, S2,S3 là: 13.7 = 91 m</a:t>
            </a:r>
            <a:r>
              <a:rPr lang="en-US" sz="336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</a:p>
        </p:txBody>
      </p:sp>
      <p:sp>
        <p:nvSpPr>
          <p:cNvPr id="17" name="Text Box 16"/>
          <p:cNvSpPr txBox="1"/>
          <p:nvPr/>
        </p:nvSpPr>
        <p:spPr>
          <a:xfrm>
            <a:off x="2476501" y="6102096"/>
            <a:ext cx="4993675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Diện tích S1 là: 6.3 = 18 m</a:t>
            </a:r>
            <a:r>
              <a:rPr lang="en-US" sz="336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</a:p>
        </p:txBody>
      </p:sp>
      <p:sp>
        <p:nvSpPr>
          <p:cNvPr id="18" name="Text Box 17"/>
          <p:cNvSpPr txBox="1"/>
          <p:nvPr/>
        </p:nvSpPr>
        <p:spPr>
          <a:xfrm>
            <a:off x="2627376" y="6793230"/>
            <a:ext cx="4778872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Diện tích S3 là: 2.2 = 4 m</a:t>
            </a:r>
            <a:r>
              <a:rPr lang="en-US" sz="336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</a:p>
        </p:txBody>
      </p:sp>
      <p:sp>
        <p:nvSpPr>
          <p:cNvPr id="19" name="Text Box 18"/>
          <p:cNvSpPr txBox="1"/>
          <p:nvPr/>
        </p:nvSpPr>
        <p:spPr>
          <a:xfrm>
            <a:off x="2562607" y="7571232"/>
            <a:ext cx="6421951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Diện tích S2 là: 91 - (18+4) = 69 m</a:t>
            </a:r>
            <a:r>
              <a:rPr lang="en-US" sz="336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</a:p>
        </p:txBody>
      </p:sp>
      <p:sp>
        <p:nvSpPr>
          <p:cNvPr id="20" name="Text Box 19"/>
          <p:cNvSpPr txBox="1"/>
          <p:nvPr/>
        </p:nvSpPr>
        <p:spPr>
          <a:xfrm>
            <a:off x="9475470" y="3854958"/>
            <a:ext cx="2601994" cy="120032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? Ngoài ra còn nhiều </a:t>
            </a:r>
          </a:p>
          <a:p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cách chia khác có thể tính</a:t>
            </a:r>
          </a:p>
          <a:p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được diên tích cần tìm, </a:t>
            </a:r>
          </a:p>
          <a:p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các em về nhà suy nghĩ</a:t>
            </a:r>
            <a:endParaRPr lang="en-US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0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3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6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0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3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6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9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3000"/>
                            </p:stCondLst>
                            <p:childTnLst>
                              <p:par>
                                <p:cTn id="1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4000"/>
                            </p:stCondLst>
                            <p:childTnLst>
                              <p:par>
                                <p:cTn id="1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0"/>
                            </p:stCondLst>
                            <p:childTnLst>
                              <p:par>
                                <p:cTn id="1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6000"/>
                            </p:stCondLst>
                            <p:childTnLst>
                              <p:par>
                                <p:cTn id="1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7000"/>
                            </p:stCondLst>
                            <p:childTnLst>
                              <p:par>
                                <p:cTn id="1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8000"/>
                            </p:stCondLst>
                            <p:childTnLst>
                              <p:par>
                                <p:cTn id="1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9000"/>
                            </p:stCondLst>
                            <p:childTnLst>
                              <p:par>
                                <p:cTn id="1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0000"/>
                            </p:stCondLst>
                            <p:childTnLst>
                              <p:par>
                                <p:cTn id="1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1000"/>
                            </p:stCondLst>
                            <p:childTnLst>
                              <p:par>
                                <p:cTn id="1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2000"/>
                            </p:stCondLst>
                            <p:childTnLst>
                              <p:par>
                                <p:cTn id="1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3000"/>
                            </p:stCondLst>
                            <p:childTnLst>
                              <p:par>
                                <p:cTn id="1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4000"/>
                            </p:stCondLst>
                            <p:childTnLst>
                              <p:par>
                                <p:cTn id="1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5000"/>
                            </p:stCondLst>
                            <p:childTnLst>
                              <p:par>
                                <p:cTn id="1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6000"/>
                            </p:stCondLst>
                            <p:childTnLst>
                              <p:par>
                                <p:cTn id="1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7000"/>
                            </p:stCondLst>
                            <p:childTnLst>
                              <p:par>
                                <p:cTn id="1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8000"/>
                            </p:stCondLst>
                            <p:childTnLst>
                              <p:par>
                                <p:cTn id="1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9000"/>
                            </p:stCondLst>
                            <p:childTnLst>
                              <p:par>
                                <p:cTn id="1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20000"/>
                            </p:stCondLst>
                            <p:childTnLst>
                              <p:par>
                                <p:cTn id="1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21000"/>
                            </p:stCondLst>
                            <p:childTnLst>
                              <p:par>
                                <p:cTn id="17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22000"/>
                            </p:stCondLst>
                            <p:childTnLst>
                              <p:par>
                                <p:cTn id="18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23000"/>
                            </p:stCondLst>
                            <p:childTnLst>
                              <p:par>
                                <p:cTn id="18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24000"/>
                            </p:stCondLst>
                            <p:childTnLst>
                              <p:par>
                                <p:cTn id="18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25000"/>
                            </p:stCondLst>
                            <p:childTnLst>
                              <p:par>
                                <p:cTn id="18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26000"/>
                            </p:stCondLst>
                            <p:childTnLst>
                              <p:par>
                                <p:cTn id="19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27000"/>
                            </p:stCondLst>
                            <p:childTnLst>
                              <p:par>
                                <p:cTn id="19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28000"/>
                            </p:stCondLst>
                            <p:childTnLst>
                              <p:par>
                                <p:cTn id="19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29000"/>
                            </p:stCondLst>
                            <p:childTnLst>
                              <p:par>
                                <p:cTn id="20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30000"/>
                            </p:stCondLst>
                            <p:childTnLst>
                              <p:par>
                                <p:cTn id="20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31000"/>
                            </p:stCondLst>
                            <p:childTnLst>
                              <p:par>
                                <p:cTn id="20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32000"/>
                            </p:stCondLst>
                            <p:childTnLst>
                              <p:par>
                                <p:cTn id="21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33000"/>
                            </p:stCondLst>
                            <p:childTnLst>
                              <p:par>
                                <p:cTn id="21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34000"/>
                            </p:stCondLst>
                            <p:childTnLst>
                              <p:par>
                                <p:cTn id="21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35000"/>
                            </p:stCondLst>
                            <p:childTnLst>
                              <p:par>
                                <p:cTn id="21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36000"/>
                            </p:stCondLst>
                            <p:childTnLst>
                              <p:par>
                                <p:cTn id="2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37000"/>
                            </p:stCondLst>
                            <p:childTnLst>
                              <p:par>
                                <p:cTn id="22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38000"/>
                            </p:stCondLst>
                            <p:childTnLst>
                              <p:par>
                                <p:cTn id="2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39000"/>
                            </p:stCondLst>
                            <p:childTnLst>
                              <p:par>
                                <p:cTn id="23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40000"/>
                            </p:stCondLst>
                            <p:childTnLst>
                              <p:par>
                                <p:cTn id="2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41000"/>
                            </p:stCondLst>
                            <p:childTnLst>
                              <p:par>
                                <p:cTn id="23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42000"/>
                            </p:stCondLst>
                            <p:childTnLst>
                              <p:par>
                                <p:cTn id="2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43000"/>
                            </p:stCondLst>
                            <p:childTnLst>
                              <p:par>
                                <p:cTn id="24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44000"/>
                            </p:stCondLst>
                            <p:childTnLst>
                              <p:par>
                                <p:cTn id="2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45000"/>
                            </p:stCondLst>
                            <p:childTnLst>
                              <p:par>
                                <p:cTn id="24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46000"/>
                            </p:stCondLst>
                            <p:childTnLst>
                              <p:par>
                                <p:cTn id="2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47000"/>
                            </p:stCondLst>
                            <p:childTnLst>
                              <p:par>
                                <p:cTn id="25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48000"/>
                            </p:stCondLst>
                            <p:childTnLst>
                              <p:par>
                                <p:cTn id="2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49000"/>
                            </p:stCondLst>
                            <p:childTnLst>
                              <p:par>
                                <p:cTn id="26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50000"/>
                            </p:stCondLst>
                            <p:childTnLst>
                              <p:par>
                                <p:cTn id="2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51000"/>
                            </p:stCondLst>
                            <p:childTnLst>
                              <p:par>
                                <p:cTn id="26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52000"/>
                            </p:stCondLst>
                            <p:childTnLst>
                              <p:par>
                                <p:cTn id="2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53000"/>
                            </p:stCondLst>
                            <p:childTnLst>
                              <p:par>
                                <p:cTn id="27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54000"/>
                            </p:stCondLst>
                            <p:childTnLst>
                              <p:par>
                                <p:cTn id="2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55000"/>
                            </p:stCondLst>
                            <p:childTnLst>
                              <p:par>
                                <p:cTn id="27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56000"/>
                            </p:stCondLst>
                            <p:childTnLst>
                              <p:par>
                                <p:cTn id="28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57000"/>
                            </p:stCondLst>
                            <p:childTnLst>
                              <p:par>
                                <p:cTn id="28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58000"/>
                            </p:stCondLst>
                            <p:childTnLst>
                              <p:par>
                                <p:cTn id="28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59000"/>
                            </p:stCondLst>
                            <p:childTnLst>
                              <p:par>
                                <p:cTn id="29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60000"/>
                            </p:stCondLst>
                            <p:childTnLst>
                              <p:par>
                                <p:cTn id="29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61000"/>
                            </p:stCondLst>
                            <p:childTnLst>
                              <p:par>
                                <p:cTn id="29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62000"/>
                            </p:stCondLst>
                            <p:childTnLst>
                              <p:par>
                                <p:cTn id="30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>
                            <p:stCondLst>
                              <p:cond delay="63000"/>
                            </p:stCondLst>
                            <p:childTnLst>
                              <p:par>
                                <p:cTn id="30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64000"/>
                            </p:stCondLst>
                            <p:childTnLst>
                              <p:par>
                                <p:cTn id="30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65000"/>
                            </p:stCondLst>
                            <p:childTnLst>
                              <p:par>
                                <p:cTn id="30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>
                            <p:stCondLst>
                              <p:cond delay="66000"/>
                            </p:stCondLst>
                            <p:childTnLst>
                              <p:par>
                                <p:cTn id="31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>
                            <p:stCondLst>
                              <p:cond delay="67000"/>
                            </p:stCondLst>
                            <p:childTnLst>
                              <p:par>
                                <p:cTn id="31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7" fill="hold">
                            <p:stCondLst>
                              <p:cond delay="68000"/>
                            </p:stCondLst>
                            <p:childTnLst>
                              <p:par>
                                <p:cTn id="31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0" fill="hold">
                            <p:stCondLst>
                              <p:cond delay="69000"/>
                            </p:stCondLst>
                            <p:childTnLst>
                              <p:par>
                                <p:cTn id="32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3" fill="hold">
                            <p:stCondLst>
                              <p:cond delay="70000"/>
                            </p:stCondLst>
                            <p:childTnLst>
                              <p:par>
                                <p:cTn id="32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>
                            <p:stCondLst>
                              <p:cond delay="71000"/>
                            </p:stCondLst>
                            <p:childTnLst>
                              <p:par>
                                <p:cTn id="3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9" fill="hold">
                            <p:stCondLst>
                              <p:cond delay="72000"/>
                            </p:stCondLst>
                            <p:childTnLst>
                              <p:par>
                                <p:cTn id="3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>
                            <p:stCondLst>
                              <p:cond delay="73000"/>
                            </p:stCondLst>
                            <p:childTnLst>
                              <p:par>
                                <p:cTn id="3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5" fill="hold">
                            <p:stCondLst>
                              <p:cond delay="74000"/>
                            </p:stCondLst>
                            <p:childTnLst>
                              <p:par>
                                <p:cTn id="3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8" fill="hold">
                            <p:stCondLst>
                              <p:cond delay="75000"/>
                            </p:stCondLst>
                            <p:childTnLst>
                              <p:par>
                                <p:cTn id="3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1" fill="hold">
                            <p:stCondLst>
                              <p:cond delay="76000"/>
                            </p:stCondLst>
                            <p:childTnLst>
                              <p:par>
                                <p:cTn id="3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>
                            <p:stCondLst>
                              <p:cond delay="77000"/>
                            </p:stCondLst>
                            <p:childTnLst>
                              <p:par>
                                <p:cTn id="3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7" fill="hold">
                            <p:stCondLst>
                              <p:cond delay="78000"/>
                            </p:stCondLst>
                            <p:childTnLst>
                              <p:par>
                                <p:cTn id="3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0" fill="hold">
                            <p:stCondLst>
                              <p:cond delay="79000"/>
                            </p:stCondLst>
                            <p:childTnLst>
                              <p:par>
                                <p:cTn id="35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3" fill="hold">
                            <p:stCondLst>
                              <p:cond delay="80000"/>
                            </p:stCondLst>
                            <p:childTnLst>
                              <p:par>
                                <p:cTn id="35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>
                            <p:stCondLst>
                              <p:cond delay="81000"/>
                            </p:stCondLst>
                            <p:childTnLst>
                              <p:par>
                                <p:cTn id="35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9" fill="hold">
                            <p:stCondLst>
                              <p:cond delay="82000"/>
                            </p:stCondLst>
                            <p:childTnLst>
                              <p:par>
                                <p:cTn id="36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2" fill="hold">
                            <p:stCondLst>
                              <p:cond delay="83000"/>
                            </p:stCondLst>
                            <p:childTnLst>
                              <p:par>
                                <p:cTn id="36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5" fill="hold">
                            <p:stCondLst>
                              <p:cond delay="84000"/>
                            </p:stCondLst>
                            <p:childTnLst>
                              <p:par>
                                <p:cTn id="36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>
                            <p:stCondLst>
                              <p:cond delay="85000"/>
                            </p:stCondLst>
                            <p:childTnLst>
                              <p:par>
                                <p:cTn id="36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1" fill="hold">
                            <p:stCondLst>
                              <p:cond delay="86000"/>
                            </p:stCondLst>
                            <p:childTnLst>
                              <p:par>
                                <p:cTn id="37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4" fill="hold">
                            <p:stCondLst>
                              <p:cond delay="87000"/>
                            </p:stCondLst>
                            <p:childTnLst>
                              <p:par>
                                <p:cTn id="37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7" fill="hold">
                            <p:stCondLst>
                              <p:cond delay="88000"/>
                            </p:stCondLst>
                            <p:childTnLst>
                              <p:par>
                                <p:cTn id="37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>
                            <p:stCondLst>
                              <p:cond delay="89000"/>
                            </p:stCondLst>
                            <p:childTnLst>
                              <p:par>
                                <p:cTn id="38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3" fill="hold">
                            <p:stCondLst>
                              <p:cond delay="90000"/>
                            </p:stCondLst>
                            <p:childTnLst>
                              <p:par>
                                <p:cTn id="38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6" fill="hold">
                            <p:stCondLst>
                              <p:cond delay="91000"/>
                            </p:stCondLst>
                            <p:childTnLst>
                              <p:par>
                                <p:cTn id="38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9" fill="hold">
                            <p:stCondLst>
                              <p:cond delay="92000"/>
                            </p:stCondLst>
                            <p:childTnLst>
                              <p:par>
                                <p:cTn id="39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2" fill="hold">
                            <p:stCondLst>
                              <p:cond delay="93000"/>
                            </p:stCondLst>
                            <p:childTnLst>
                              <p:par>
                                <p:cTn id="39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5" fill="hold">
                            <p:stCondLst>
                              <p:cond delay="94000"/>
                            </p:stCondLst>
                            <p:childTnLst>
                              <p:par>
                                <p:cTn id="39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8" fill="hold">
                            <p:stCondLst>
                              <p:cond delay="95000"/>
                            </p:stCondLst>
                            <p:childTnLst>
                              <p:par>
                                <p:cTn id="39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1" fill="hold">
                            <p:stCondLst>
                              <p:cond delay="96000"/>
                            </p:stCondLst>
                            <p:childTnLst>
                              <p:par>
                                <p:cTn id="40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4" fill="hold">
                            <p:stCondLst>
                              <p:cond delay="97000"/>
                            </p:stCondLst>
                            <p:childTnLst>
                              <p:par>
                                <p:cTn id="40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7" fill="hold">
                            <p:stCondLst>
                              <p:cond delay="98000"/>
                            </p:stCondLst>
                            <p:childTnLst>
                              <p:par>
                                <p:cTn id="40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0" fill="hold">
                            <p:stCondLst>
                              <p:cond delay="99000"/>
                            </p:stCondLst>
                            <p:childTnLst>
                              <p:par>
                                <p:cTn id="4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3" fill="hold">
                            <p:stCondLst>
                              <p:cond delay="100000"/>
                            </p:stCondLst>
                            <p:childTnLst>
                              <p:par>
                                <p:cTn id="4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6" fill="hold">
                            <p:stCondLst>
                              <p:cond delay="101000"/>
                            </p:stCondLst>
                            <p:childTnLst>
                              <p:par>
                                <p:cTn id="4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9" fill="hold">
                            <p:stCondLst>
                              <p:cond delay="102000"/>
                            </p:stCondLst>
                            <p:childTnLst>
                              <p:par>
                                <p:cTn id="4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2" fill="hold">
                            <p:stCondLst>
                              <p:cond delay="103000"/>
                            </p:stCondLst>
                            <p:childTnLst>
                              <p:par>
                                <p:cTn id="4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5" fill="hold">
                            <p:stCondLst>
                              <p:cond delay="104000"/>
                            </p:stCondLst>
                            <p:childTnLst>
                              <p:par>
                                <p:cTn id="4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8" fill="hold">
                            <p:stCondLst>
                              <p:cond delay="105000"/>
                            </p:stCondLst>
                            <p:childTnLst>
                              <p:par>
                                <p:cTn id="4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>
                            <p:stCondLst>
                              <p:cond delay="106000"/>
                            </p:stCondLst>
                            <p:childTnLst>
                              <p:par>
                                <p:cTn id="4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4" fill="hold">
                            <p:stCondLst>
                              <p:cond delay="107000"/>
                            </p:stCondLst>
                            <p:childTnLst>
                              <p:par>
                                <p:cTn id="4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7" fill="hold">
                            <p:stCondLst>
                              <p:cond delay="108000"/>
                            </p:stCondLst>
                            <p:childTnLst>
                              <p:par>
                                <p:cTn id="4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0" fill="hold">
                            <p:stCondLst>
                              <p:cond delay="109000"/>
                            </p:stCondLst>
                            <p:childTnLst>
                              <p:par>
                                <p:cTn id="4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>
                            <p:stCondLst>
                              <p:cond delay="110000"/>
                            </p:stCondLst>
                            <p:childTnLst>
                              <p:par>
                                <p:cTn id="4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6" fill="hold">
                            <p:stCondLst>
                              <p:cond delay="111000"/>
                            </p:stCondLst>
                            <p:childTnLst>
                              <p:par>
                                <p:cTn id="4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9" fill="hold">
                            <p:stCondLst>
                              <p:cond delay="112000"/>
                            </p:stCondLst>
                            <p:childTnLst>
                              <p:par>
                                <p:cTn id="4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2" fill="hold">
                            <p:stCondLst>
                              <p:cond delay="113000"/>
                            </p:stCondLst>
                            <p:childTnLst>
                              <p:par>
                                <p:cTn id="4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>
                            <p:stCondLst>
                              <p:cond delay="114000"/>
                            </p:stCondLst>
                            <p:childTnLst>
                              <p:par>
                                <p:cTn id="4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8" fill="hold">
                            <p:stCondLst>
                              <p:cond delay="115000"/>
                            </p:stCondLst>
                            <p:childTnLst>
                              <p:par>
                                <p:cTn id="4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1" fill="hold">
                            <p:stCondLst>
                              <p:cond delay="116000"/>
                            </p:stCondLst>
                            <p:childTnLst>
                              <p:par>
                                <p:cTn id="4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4" fill="hold">
                            <p:stCondLst>
                              <p:cond delay="117000"/>
                            </p:stCondLst>
                            <p:childTnLst>
                              <p:par>
                                <p:cTn id="4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7" fill="hold">
                            <p:stCondLst>
                              <p:cond delay="118000"/>
                            </p:stCondLst>
                            <p:childTnLst>
                              <p:par>
                                <p:cTn id="4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>
                            <p:stCondLst>
                              <p:cond delay="119000"/>
                            </p:stCondLst>
                            <p:childTnLst>
                              <p:par>
                                <p:cTn id="4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3" fill="hold">
                            <p:stCondLst>
                              <p:cond delay="120000"/>
                            </p:stCondLst>
                            <p:childTnLst>
                              <p:par>
                                <p:cTn id="4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</p:childTnLst>
        </p:cTn>
      </p:par>
    </p:tnLst>
    <p:bldLst>
      <p:bldP spid="128" grpId="0" bldLvl="0" animBg="1"/>
      <p:bldP spid="129" grpId="0" bldLvl="0" animBg="1"/>
      <p:bldP spid="130" grpId="0" bldLvl="0" animBg="1"/>
      <p:bldP spid="131" grpId="0" bldLvl="0" animBg="1"/>
      <p:bldP spid="132" grpId="0" bldLvl="0" animBg="1"/>
      <p:bldP spid="133" grpId="0" bldLvl="0" animBg="1"/>
      <p:bldP spid="134" grpId="0" bldLvl="0" animBg="1"/>
      <p:bldP spid="135" grpId="0" bldLvl="0" animBg="1"/>
      <p:bldP spid="136" grpId="0" bldLvl="0" animBg="1"/>
      <p:bldP spid="137" grpId="0" bldLvl="0" animBg="1"/>
      <p:bldP spid="138" grpId="0" bldLvl="0" animBg="1"/>
      <p:bldP spid="139" grpId="0" bldLvl="0" animBg="1"/>
      <p:bldP spid="140" grpId="0" bldLvl="0" animBg="1"/>
      <p:bldP spid="141" grpId="0" bldLvl="0" animBg="1"/>
      <p:bldP spid="142" grpId="0" bldLvl="0" animBg="1"/>
      <p:bldP spid="143" grpId="0" bldLvl="0" animBg="1"/>
      <p:bldP spid="144" grpId="0" bldLvl="0" animBg="1"/>
      <p:bldP spid="145" grpId="0" bldLvl="0" animBg="1"/>
      <p:bldP spid="146" grpId="0" bldLvl="0" animBg="1"/>
      <p:bldP spid="147" grpId="0" bldLvl="0" animBg="1"/>
      <p:bldP spid="148" grpId="0" bldLvl="0" animBg="1"/>
      <p:bldP spid="149" grpId="0" bldLvl="0" animBg="1"/>
      <p:bldP spid="150" grpId="0" bldLvl="0" animBg="1"/>
      <p:bldP spid="151" grpId="0" bldLvl="0" animBg="1"/>
      <p:bldP spid="152" grpId="0" bldLvl="0" animBg="1"/>
      <p:bldP spid="153" grpId="0" bldLvl="0" animBg="1"/>
      <p:bldP spid="154" grpId="0" bldLvl="0" animBg="1"/>
      <p:bldP spid="155" grpId="0" bldLvl="0" animBg="1"/>
      <p:bldP spid="156" grpId="0" bldLvl="0" animBg="1"/>
      <p:bldP spid="157" grpId="0" bldLvl="0" animBg="1"/>
      <p:bldP spid="158" grpId="0" bldLvl="0" animBg="1"/>
      <p:bldP spid="159" grpId="0" bldLvl="0" animBg="1"/>
      <p:bldP spid="160" grpId="0" bldLvl="0" animBg="1"/>
      <p:bldP spid="161" grpId="0" bldLvl="0" animBg="1"/>
      <p:bldP spid="162" grpId="0" bldLvl="0" animBg="1"/>
      <p:bldP spid="163" grpId="0" bldLvl="0" animBg="1"/>
      <p:bldP spid="164" grpId="0" bldLvl="0" animBg="1"/>
      <p:bldP spid="165" grpId="0" bldLvl="0" animBg="1"/>
      <p:bldP spid="166" grpId="0" bldLvl="0" animBg="1"/>
      <p:bldP spid="167" grpId="0" bldLvl="0" animBg="1"/>
      <p:bldP spid="168" grpId="0" bldLvl="0" animBg="1"/>
      <p:bldP spid="169" grpId="0" bldLvl="0" animBg="1"/>
      <p:bldP spid="170" grpId="0" bldLvl="0" animBg="1"/>
      <p:bldP spid="171" grpId="0" bldLvl="0" animBg="1"/>
      <p:bldP spid="172" grpId="0" bldLvl="0" animBg="1"/>
      <p:bldP spid="173" grpId="0" bldLvl="0" animBg="1"/>
      <p:bldP spid="174" grpId="0" bldLvl="0" animBg="1"/>
      <p:bldP spid="175" grpId="0" bldLvl="0" animBg="1"/>
      <p:bldP spid="176" grpId="0" bldLvl="0" animBg="1"/>
      <p:bldP spid="177" grpId="0" bldLvl="0" animBg="1"/>
      <p:bldP spid="178" grpId="0" bldLvl="0" animBg="1"/>
      <p:bldP spid="179" grpId="0" bldLvl="0" animBg="1"/>
      <p:bldP spid="180" grpId="0" bldLvl="0" animBg="1"/>
      <p:bldP spid="181" grpId="0" bldLvl="0" animBg="1"/>
      <p:bldP spid="182" grpId="0" bldLvl="0" animBg="1"/>
      <p:bldP spid="183" grpId="0" bldLvl="0" animBg="1"/>
      <p:bldP spid="184" grpId="0" bldLvl="0" animBg="1"/>
      <p:bldP spid="185" grpId="0" bldLvl="0" animBg="1"/>
      <p:bldP spid="186" grpId="0" bldLvl="0" animBg="1"/>
      <p:bldP spid="187" grpId="0" bldLvl="0" animBg="1"/>
      <p:bldP spid="188" grpId="0" bldLvl="0" animBg="1"/>
      <p:bldP spid="189" grpId="0" bldLvl="0" animBg="1"/>
      <p:bldP spid="190" grpId="0" bldLvl="0" animBg="1"/>
      <p:bldP spid="191" grpId="0" bldLvl="0" animBg="1"/>
      <p:bldP spid="192" grpId="0" bldLvl="0" animBg="1"/>
      <p:bldP spid="193" grpId="0" bldLvl="0" animBg="1"/>
      <p:bldP spid="194" grpId="0" bldLvl="0" animBg="1"/>
      <p:bldP spid="195" grpId="0" bldLvl="0" animBg="1"/>
      <p:bldP spid="196" grpId="0" bldLvl="0" animBg="1"/>
      <p:bldP spid="197" grpId="0" bldLvl="0" animBg="1"/>
      <p:bldP spid="198" grpId="0" bldLvl="0" animBg="1"/>
      <p:bldP spid="199" grpId="0" bldLvl="0" animBg="1"/>
      <p:bldP spid="200" grpId="0" bldLvl="0" animBg="1"/>
      <p:bldP spid="201" grpId="0" bldLvl="0" animBg="1"/>
      <p:bldP spid="202" grpId="0" bldLvl="0" animBg="1"/>
      <p:bldP spid="203" grpId="0" bldLvl="0" animBg="1"/>
      <p:bldP spid="204" grpId="0" bldLvl="0" animBg="1"/>
      <p:bldP spid="205" grpId="0" bldLvl="0" animBg="1"/>
      <p:bldP spid="206" grpId="0" bldLvl="0" animBg="1"/>
      <p:bldP spid="207" grpId="0" bldLvl="0" animBg="1"/>
      <p:bldP spid="208" grpId="0" bldLvl="0" animBg="1"/>
      <p:bldP spid="209" grpId="0" bldLvl="0" animBg="1"/>
      <p:bldP spid="210" grpId="0" bldLvl="0" animBg="1"/>
      <p:bldP spid="211" grpId="0" bldLvl="0" animBg="1"/>
      <p:bldP spid="212" grpId="0" bldLvl="0" animBg="1"/>
      <p:bldP spid="213" grpId="0" bldLvl="0" animBg="1"/>
      <p:bldP spid="214" grpId="0" bldLvl="0" animBg="1"/>
      <p:bldP spid="215" grpId="0" bldLvl="0" animBg="1"/>
      <p:bldP spid="216" grpId="0" bldLvl="0" animBg="1"/>
      <p:bldP spid="217" grpId="0" bldLvl="0" animBg="1"/>
      <p:bldP spid="218" grpId="0" bldLvl="0" animBg="1"/>
      <p:bldP spid="219" grpId="0" bldLvl="0" animBg="1"/>
      <p:bldP spid="220" grpId="0" bldLvl="0" animBg="1"/>
      <p:bldP spid="221" grpId="0" bldLvl="0" animBg="1"/>
      <p:bldP spid="222" grpId="0" bldLvl="0" animBg="1"/>
      <p:bldP spid="223" grpId="0" bldLvl="0" animBg="1"/>
      <p:bldP spid="224" grpId="0" bldLvl="0" animBg="1"/>
      <p:bldP spid="225" grpId="0" bldLvl="0" animBg="1"/>
      <p:bldP spid="226" grpId="0" bldLvl="0" animBg="1"/>
      <p:bldP spid="227" grpId="0" bldLvl="0" animBg="1"/>
      <p:bldP spid="228" grpId="0" bldLvl="0" animBg="1"/>
      <p:bldP spid="229" grpId="0" bldLvl="0" animBg="1"/>
      <p:bldP spid="230" grpId="0" bldLvl="0" animBg="1"/>
      <p:bldP spid="231" grpId="0" bldLvl="0" animBg="1"/>
      <p:bldP spid="232" grpId="0" bldLvl="0" animBg="1"/>
      <p:bldP spid="233" grpId="0" bldLvl="0" animBg="1"/>
      <p:bldP spid="234" grpId="0" bldLvl="0" animBg="1"/>
      <p:bldP spid="235" grpId="0" bldLvl="0" animBg="1"/>
      <p:bldP spid="236" grpId="0" bldLvl="0" animBg="1"/>
      <p:bldP spid="237" grpId="0" bldLvl="0" animBg="1"/>
      <p:bldP spid="238" grpId="0" bldLvl="0" animBg="1"/>
      <p:bldP spid="239" grpId="0" bldLvl="0" animBg="1"/>
      <p:bldP spid="240" grpId="0" bldLvl="0" animBg="1"/>
      <p:bldP spid="241" grpId="0" bldLvl="0" animBg="1"/>
      <p:bldP spid="242" grpId="0" bldLvl="0" animBg="1"/>
      <p:bldP spid="243" grpId="0" bldLvl="0" animBg="1"/>
      <p:bldP spid="244" grpId="0" bldLvl="0" animBg="1"/>
      <p:bldP spid="245" grpId="0" bldLvl="0" animBg="1"/>
      <p:bldP spid="246" grpId="0" bldLvl="0" animBg="1"/>
      <p:bldP spid="247" grpId="0" bldLvl="0" animBg="1"/>
      <p:bldP spid="248" grpId="0" bldLvl="0" animBg="1"/>
      <p:bldP spid="2" grpId="0"/>
      <p:bldP spid="2" grpId="1"/>
      <p:bldP spid="3" grpId="0"/>
      <p:bldP spid="3" grpId="1"/>
      <p:bldP spid="5" grpId="0"/>
      <p:bldP spid="5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93" name="Text Box 89"/>
          <p:cNvSpPr txBox="1"/>
          <p:nvPr/>
        </p:nvSpPr>
        <p:spPr>
          <a:xfrm>
            <a:off x="1957578" y="981837"/>
            <a:ext cx="233172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4.36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3360" b="1" u="sng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773" name="Rectangle 92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774" name="Rectangle 94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775" name="Rectangle 96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1609" name="Picture 105" descr="AG00217_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42346" y="-30479"/>
            <a:ext cx="1659254" cy="146685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" name="Group 1"/>
          <p:cNvGrpSpPr/>
          <p:nvPr/>
        </p:nvGrpSpPr>
        <p:grpSpPr>
          <a:xfrm>
            <a:off x="1884427" y="1720216"/>
            <a:ext cx="11144250" cy="5503544"/>
            <a:chOff x="-34925" y="2271713"/>
            <a:chExt cx="9287445" cy="4586287"/>
          </a:xfrm>
        </p:grpSpPr>
        <p:sp>
          <p:nvSpPr>
            <p:cNvPr id="32779" name="Rectangle 1"/>
            <p:cNvSpPr/>
            <p:nvPr/>
          </p:nvSpPr>
          <p:spPr>
            <a:xfrm>
              <a:off x="-34925" y="2271713"/>
              <a:ext cx="9287445" cy="136960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>
                <a:spcBef>
                  <a:spcPct val="0"/>
                </a:spcBef>
                <a:buNone/>
              </a:pP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Bản thiết kế một mái hiên công ty được biểu thị ở hình sau. Nếu chi phí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 mỗi </a:t>
              </a:r>
              <a:r>
                <a:rPr lang="en-US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9d</a:t>
              </a:r>
              <a:r>
                <a:rPr lang="vi-VN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vi-VN" altLang="en-US" sz="3360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hiên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108000 đồng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thì chi phí của cả mái hiên công ty sẽ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bao nhiêu?</a:t>
              </a:r>
              <a:endPara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32780" name="Picture 2" descr="ban thiet ke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474218" y="4267374"/>
              <a:ext cx="4195564" cy="2590626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" name="Text Box 2"/>
          <p:cNvSpPr txBox="1"/>
          <p:nvPr/>
        </p:nvSpPr>
        <p:spPr>
          <a:xfrm>
            <a:off x="2217420" y="314706"/>
            <a:ext cx="5020926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Dạng 3: Bài toán thực tiễn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1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93" grpId="0"/>
      <p:bldP spid="3" grpId="0"/>
      <p:bldP spid="3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Text Box 89"/>
          <p:cNvSpPr txBox="1"/>
          <p:nvPr/>
        </p:nvSpPr>
        <p:spPr>
          <a:xfrm>
            <a:off x="2216658" y="398907"/>
            <a:ext cx="233172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4.36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3360" b="1" u="sng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797" name="Rectangle 92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798" name="Rectangle 94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799" name="Rectangle 96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605" name="Text Box 101"/>
          <p:cNvSpPr txBox="1"/>
          <p:nvPr/>
        </p:nvSpPr>
        <p:spPr>
          <a:xfrm>
            <a:off x="6816091" y="1343025"/>
            <a:ext cx="568833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vi-VN" altLang="en-US" sz="336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3360" b="1" u="sng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giải</a:t>
            </a:r>
            <a:endParaRPr lang="en-US" altLang="en-US" sz="3360" b="1" u="sng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1609" name="Picture 105" descr="AG00217_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42346" y="-30479"/>
            <a:ext cx="1659254" cy="1466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3803" name="Line 87"/>
          <p:cNvSpPr/>
          <p:nvPr/>
        </p:nvSpPr>
        <p:spPr>
          <a:xfrm>
            <a:off x="6797040" y="1436371"/>
            <a:ext cx="0" cy="679323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804" name="Rectangle 1"/>
          <p:cNvSpPr/>
          <p:nvPr/>
        </p:nvSpPr>
        <p:spPr>
          <a:xfrm>
            <a:off x="1957579" y="1349122"/>
            <a:ext cx="4956810" cy="37117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Bản thiết kế một mái hiên công ty được biểu thị ở hình sau. Nếu chi phí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mỗi </a:t>
            </a:r>
            <a:r>
              <a:rPr lang="en-US" altLang="en-US" sz="336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9d</a:t>
            </a:r>
            <a:r>
              <a:rPr lang="vi-VN" altLang="en-US" sz="336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vi-VN" altLang="en-US" sz="336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36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hiên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36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108000 đồng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thì chi phí của cả mái hiên công ty sẽ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nhiêu?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3805" name="Picture 2" descr="ban thiet k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9449" y="5304283"/>
            <a:ext cx="4738878" cy="2925318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8686" name="Group 10"/>
          <p:cNvGrpSpPr/>
          <p:nvPr/>
        </p:nvGrpSpPr>
        <p:grpSpPr>
          <a:xfrm>
            <a:off x="6743700" y="2110741"/>
            <a:ext cx="6057900" cy="5730023"/>
            <a:chOff x="4096380" y="1758827"/>
            <a:chExt cx="5047620" cy="4774846"/>
          </a:xfrm>
        </p:grpSpPr>
        <p:sp>
          <p:nvSpPr>
            <p:cNvPr id="33808" name="Rectangle 6"/>
            <p:cNvSpPr/>
            <p:nvPr/>
          </p:nvSpPr>
          <p:spPr>
            <a:xfrm>
              <a:off x="4377839" y="1758827"/>
              <a:ext cx="4052090" cy="5724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algn="just">
                <a:lnSpc>
                  <a:spcPct val="115000"/>
                </a:lnSpc>
                <a:spcBef>
                  <a:spcPts val="870"/>
                </a:spcBef>
                <a:buNone/>
              </a:pP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Diện tích mái hiên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n-US" altLang="en-US" sz="3360" dirty="0">
                <a:latin typeface="Times New Roman" panose="02020603050405020304" pitchFamily="18" charset="0"/>
                <a:ea typeface="Calibri" panose="020F0502020204030204" charset="0"/>
              </a:endParaRPr>
            </a:p>
          </p:txBody>
        </p:sp>
        <p:sp>
          <p:nvSpPr>
            <p:cNvPr id="33809" name="Rectangle 8"/>
            <p:cNvSpPr/>
            <p:nvPr/>
          </p:nvSpPr>
          <p:spPr>
            <a:xfrm>
              <a:off x="4181736" y="3135189"/>
              <a:ext cx="4962264" cy="106798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240030" indent="0" algn="just">
                <a:lnSpc>
                  <a:spcPct val="115000"/>
                </a:lnSpc>
                <a:spcBef>
                  <a:spcPts val="870"/>
                </a:spcBef>
                <a:buNone/>
              </a:pP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Chi phí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 một </a:t>
              </a:r>
              <a:r>
                <a:rPr lang="en-US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vi-VN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vi-VN" altLang="en-US" sz="3360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mái hiên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n-US" altLang="en-US" sz="3360" dirty="0">
                <a:latin typeface="Times New Roman" panose="02020603050405020304" pitchFamily="18" charset="0"/>
                <a:ea typeface="Calibri" panose="020F0502020204030204" charset="0"/>
              </a:endParaRPr>
            </a:p>
          </p:txBody>
        </p:sp>
        <p:sp>
          <p:nvSpPr>
            <p:cNvPr id="33810" name="Rectangle 13"/>
            <p:cNvSpPr/>
            <p:nvPr/>
          </p:nvSpPr>
          <p:spPr>
            <a:xfrm>
              <a:off x="4096380" y="4868925"/>
              <a:ext cx="4962264" cy="106798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240030" indent="0" algn="just">
                <a:lnSpc>
                  <a:spcPct val="115000"/>
                </a:lnSpc>
                <a:spcBef>
                  <a:spcPts val="870"/>
                </a:spcBef>
                <a:buNone/>
              </a:pP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Chi phí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 cả mái hiên công ty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n-US" altLang="en-US" sz="3360" dirty="0">
                <a:latin typeface="Times New Roman" panose="02020603050405020304" pitchFamily="18" charset="0"/>
                <a:ea typeface="Calibri" panose="020F0502020204030204" charset="0"/>
              </a:endParaRPr>
            </a:p>
          </p:txBody>
        </p:sp>
        <p:graphicFrame>
          <p:nvGraphicFramePr>
            <p:cNvPr id="33811" name="Object 1"/>
            <p:cNvGraphicFramePr>
              <a:graphicFrameLocks noChangeAspect="1"/>
            </p:cNvGraphicFramePr>
            <p:nvPr/>
          </p:nvGraphicFramePr>
          <p:xfrm>
            <a:off x="4363961" y="6024421"/>
            <a:ext cx="4502858" cy="5092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0" r:id="rId5" imgW="1930400" imgH="203200" progId="Equation.DSMT4">
                    <p:embed/>
                  </p:oleObj>
                </mc:Choice>
                <mc:Fallback>
                  <p:oleObj r:id="rId5" imgW="1930400" imgH="203200" progId="Equation.DSMT4">
                    <p:embed/>
                    <p:pic>
                      <p:nvPicPr>
                        <p:cNvPr id="0" name="Picture 3095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363961" y="6024421"/>
                          <a:ext cx="4502858" cy="50925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33812" name="Group 9"/>
            <p:cNvGrpSpPr/>
            <p:nvPr/>
          </p:nvGrpSpPr>
          <p:grpSpPr>
            <a:xfrm>
              <a:off x="4377839" y="4345940"/>
              <a:ext cx="4189122" cy="510114"/>
              <a:chOff x="4377839" y="4195172"/>
              <a:chExt cx="4189122" cy="510114"/>
            </a:xfrm>
          </p:grpSpPr>
          <p:graphicFrame>
            <p:nvGraphicFramePr>
              <p:cNvPr id="33813" name="Object 6"/>
              <p:cNvGraphicFramePr>
                <a:graphicFrameLocks noChangeAspect="1"/>
              </p:cNvGraphicFramePr>
              <p:nvPr/>
            </p:nvGraphicFramePr>
            <p:xfrm>
              <a:off x="4377839" y="4266735"/>
              <a:ext cx="3158336" cy="43855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31" r:id="rId7" imgW="1306830" imgH="182880" progId="Equation.DSMT4">
                      <p:embed/>
                    </p:oleObj>
                  </mc:Choice>
                  <mc:Fallback>
                    <p:oleObj r:id="rId7" imgW="1306830" imgH="182880" progId="Equation.DSMT4">
                      <p:embed/>
                      <p:pic>
                        <p:nvPicPr>
                          <p:cNvPr id="0" name="Picture 3094"/>
                          <p:cNvPicPr/>
                          <p:nvPr/>
                        </p:nvPicPr>
                        <p:blipFill>
                          <a:blip r:embed="rId8"/>
                          <a:stretch>
                            <a:fillRect/>
                          </a:stretch>
                        </p:blipFill>
                        <p:spPr>
                          <a:xfrm>
                            <a:off x="4377839" y="4266735"/>
                            <a:ext cx="3158336" cy="438551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3814" name="Rectangle 8"/>
              <p:cNvSpPr/>
              <p:nvPr/>
            </p:nvSpPr>
            <p:spPr>
              <a:xfrm>
                <a:off x="7456753" y="4195172"/>
                <a:ext cx="1110208" cy="50781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>
                  <a:spcBef>
                    <a:spcPct val="0"/>
                  </a:spcBef>
                  <a:buNone/>
                </a:pPr>
                <a:r>
                  <a:rPr lang="en-US" altLang="en-US" sz="336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(đồng)</a:t>
                </a:r>
                <a:endParaRPr lang="en-US" altLang="en-US" sz="3360" dirty="0"/>
              </a:p>
            </p:txBody>
          </p:sp>
        </p:grpSp>
      </p:grpSp>
      <p:graphicFrame>
        <p:nvGraphicFramePr>
          <p:cNvPr id="2" name="Content Placeholder 1"/>
          <p:cNvGraphicFramePr>
            <a:graphicFrameLocks noGrp="1"/>
          </p:cNvGraphicFramePr>
          <p:nvPr>
            <p:ph/>
          </p:nvPr>
        </p:nvGraphicFramePr>
        <p:xfrm>
          <a:off x="7794625" y="2921000"/>
          <a:ext cx="3894138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r:id="rId9" imgW="1880870" imgH="389890" progId="Equation.DSMT4">
                  <p:embed/>
                </p:oleObj>
              </mc:Choice>
              <mc:Fallback>
                <p:oleObj r:id="rId9" imgW="1880870" imgH="389890" progId="Equation.DSMT4">
                  <p:embed/>
                  <p:pic>
                    <p:nvPicPr>
                      <p:cNvPr id="0" name="Picture 2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794625" y="2921000"/>
                        <a:ext cx="3894138" cy="808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21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/>
          <p:nvPr/>
        </p:nvSpPr>
        <p:spPr>
          <a:xfrm>
            <a:off x="1828801" y="1"/>
            <a:ext cx="5872734" cy="898398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93" name="Text Box 89"/>
          <p:cNvSpPr txBox="1"/>
          <p:nvPr/>
        </p:nvSpPr>
        <p:spPr>
          <a:xfrm>
            <a:off x="1871472" y="1090041"/>
            <a:ext cx="233172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vi-VN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3360" b="1" u="sng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4821" name="Rectangle 92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4822" name="Rectangle 94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4823" name="Rectangle 96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1609" name="Picture 105" descr="AG00217_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2346" y="-30479"/>
            <a:ext cx="1659254" cy="1466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4825" name="Rectangle 25"/>
          <p:cNvSpPr/>
          <p:nvPr/>
        </p:nvSpPr>
        <p:spPr>
          <a:xfrm>
            <a:off x="2217421" y="139446"/>
            <a:ext cx="5302758" cy="60939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VẬN DỤNG</a:t>
            </a:r>
          </a:p>
        </p:txBody>
      </p:sp>
      <p:sp>
        <p:nvSpPr>
          <p:cNvPr id="2" name="Text Box 1"/>
          <p:cNvSpPr txBox="1"/>
          <p:nvPr/>
        </p:nvSpPr>
        <p:spPr>
          <a:xfrm>
            <a:off x="2058925" y="1954531"/>
            <a:ext cx="10456926" cy="267765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Để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 một con diều, bạn Nam lấy một tờ giấy hình chữ nhật có chiều d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 </a:t>
            </a:r>
            <a:r>
              <a:rPr lang="en-US" altLang="en-US" sz="3360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60cm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chiều rộng </a:t>
            </a:r>
            <a:r>
              <a:rPr lang="en-US" altLang="en-US" sz="3360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40cm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để cắt th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nh một hình thoi như hình bên dưới. Hãy tính:</a:t>
            </a:r>
            <a:endParaRPr lang="en-US" altLang="en-US" sz="336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lphaLcParenR"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Diện tích của tờ giấy hình chữ nhật.</a:t>
            </a:r>
            <a:endParaRPr lang="en-US" altLang="en-US" sz="336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lphaLcParenR"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Phần diện tích giấy còn lại sau khi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 con diều</a:t>
            </a:r>
            <a:endParaRPr lang="en-US" sz="3360"/>
          </a:p>
        </p:txBody>
      </p:sp>
      <p:pic>
        <p:nvPicPr>
          <p:cNvPr id="30732" name="Picture 2" descr="con dieu"/>
          <p:cNvPicPr>
            <a:picLocks noGrp="1" noChangeAspect="1"/>
          </p:cNvPicPr>
          <p:nvPr>
            <p:ph/>
          </p:nvPr>
        </p:nvPicPr>
        <p:blipFill>
          <a:blip r:embed="rId3"/>
          <a:stretch>
            <a:fillRect/>
          </a:stretch>
        </p:blipFill>
        <p:spPr>
          <a:xfrm>
            <a:off x="4031743" y="4805934"/>
            <a:ext cx="4994910" cy="306324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1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93" grpId="0"/>
      <p:bldP spid="34825" grpId="0"/>
      <p:bldP spid="34825" grpId="1"/>
      <p:bldP spid="2" grpId="0"/>
      <p:bldP spid="2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/>
          <p:cNvGraphicFramePr>
            <a:graphicFrameLocks noGrp="1" noChangeAspect="1"/>
          </p:cNvGraphicFramePr>
          <p:nvPr>
            <p:ph sz="half" idx="1"/>
          </p:nvPr>
        </p:nvGraphicFramePr>
        <p:xfrm>
          <a:off x="2703513" y="4348163"/>
          <a:ext cx="2517775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r:id="rId3" imgW="2517775" imgH="577215" progId="Equation.DSMT4">
                  <p:embed/>
                </p:oleObj>
              </mc:Choice>
              <mc:Fallback>
                <p:oleObj r:id="rId3" imgW="2517775" imgH="577215" progId="Equation.DSMT4">
                  <p:embed/>
                  <p:pic>
                    <p:nvPicPr>
                      <p:cNvPr id="0" name="Picture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03513" y="4348163"/>
                        <a:ext cx="2517775" cy="577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quarter" idx="2"/>
          </p:nvPr>
        </p:nvGraphicFramePr>
        <p:xfrm>
          <a:off x="8235950" y="2628900"/>
          <a:ext cx="3186113" cy="120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r:id="rId5" imgW="2434590" imgH="921385" progId="Equation.DSMT4">
                  <p:embed/>
                </p:oleObj>
              </mc:Choice>
              <mc:Fallback>
                <p:oleObj r:id="rId5" imgW="2434590" imgH="921385" progId="Equation.DSMT4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235950" y="2628900"/>
                        <a:ext cx="3186113" cy="1204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Content Placeholder 10"/>
          <p:cNvGraphicFramePr>
            <a:graphicFrameLocks noGrp="1"/>
          </p:cNvGraphicFramePr>
          <p:nvPr>
            <p:ph sz="quarter" idx="3"/>
          </p:nvPr>
        </p:nvGraphicFramePr>
        <p:xfrm>
          <a:off x="7634288" y="6965950"/>
          <a:ext cx="4533900" cy="92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r:id="rId7" imgW="2794635" imgH="568325" progId="Equation.DSMT4">
                  <p:embed/>
                </p:oleObj>
              </mc:Choice>
              <mc:Fallback>
                <p:oleObj r:id="rId7" imgW="2794635" imgH="568325" progId="Equation.DSMT4">
                  <p:embed/>
                  <p:pic>
                    <p:nvPicPr>
                      <p:cNvPr id="0" name="Picture 1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634288" y="6965950"/>
                        <a:ext cx="4533900" cy="922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8" name="Text Box 89"/>
          <p:cNvSpPr txBox="1"/>
          <p:nvPr/>
        </p:nvSpPr>
        <p:spPr>
          <a:xfrm>
            <a:off x="1957578" y="139827"/>
            <a:ext cx="233172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vi-VN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3360" b="1" u="sng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49" name="Rectangle 92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50" name="Rectangle 94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51" name="Rectangle 96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605" name="Text Box 101"/>
          <p:cNvSpPr txBox="1"/>
          <p:nvPr/>
        </p:nvSpPr>
        <p:spPr>
          <a:xfrm>
            <a:off x="6451093" y="1003935"/>
            <a:ext cx="568833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vi-VN" altLang="en-US" sz="336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3360" b="1" u="sng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giải</a:t>
            </a:r>
            <a:endParaRPr lang="en-US" altLang="en-US" sz="3360" b="1" u="sng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1609" name="Picture 105" descr="AG00217_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142346" y="-30479"/>
            <a:ext cx="1659254" cy="1466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1755" name="Line 87"/>
          <p:cNvSpPr/>
          <p:nvPr/>
        </p:nvSpPr>
        <p:spPr>
          <a:xfrm>
            <a:off x="6797040" y="1436371"/>
            <a:ext cx="0" cy="679323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" name="Rectangle 2"/>
          <p:cNvSpPr>
            <a:spLocks noChangeArrowheads="1"/>
          </p:cNvSpPr>
          <p:nvPr/>
        </p:nvSpPr>
        <p:spPr bwMode="auto">
          <a:xfrm>
            <a:off x="1730883" y="1090422"/>
            <a:ext cx="5084446" cy="3914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Để l</a:t>
            </a:r>
            <a:r>
              <a:rPr lang="en-US" altLang="en-US" sz="27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một con diều, bạn Nam lấy một tờ giấy hình chữ nhật có chiều d</a:t>
            </a:r>
            <a:r>
              <a:rPr lang="en-US" altLang="en-US" sz="27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en-US" sz="276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60cm</a:t>
            </a: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chiều rộng </a:t>
            </a:r>
            <a:r>
              <a:rPr lang="en-US" altLang="en-US" sz="276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40cm</a:t>
            </a: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để cắt th</a:t>
            </a:r>
            <a:r>
              <a:rPr lang="en-US" altLang="en-US" sz="27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 một hình thoi như hình bên dưới. Hãy tính:</a:t>
            </a:r>
          </a:p>
          <a:p>
            <a:pPr marL="0" indent="0">
              <a:spcBef>
                <a:spcPct val="0"/>
              </a:spcBef>
              <a:buAutoNum type="alphaLcParenR"/>
            </a:pP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của tờ giấy hình chữ nhật.</a:t>
            </a:r>
          </a:p>
          <a:p>
            <a:pPr marL="0" indent="0">
              <a:spcBef>
                <a:spcPct val="0"/>
              </a:spcBef>
              <a:buAutoNum type="alphaLcParenR"/>
            </a:pP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Phần diện tích giấy còn lại sau khi l</a:t>
            </a:r>
            <a:r>
              <a:rPr lang="en-US" altLang="en-US" sz="27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con diều</a:t>
            </a:r>
            <a:endParaRPr lang="vi-VN" altLang="en-US" sz="27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1757" name="Picture 2" descr="con dieu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302764" y="5065015"/>
            <a:ext cx="3666744" cy="276987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1765" name="Rectangle 6"/>
          <p:cNvSpPr/>
          <p:nvPr/>
        </p:nvSpPr>
        <p:spPr>
          <a:xfrm>
            <a:off x="6743700" y="2114550"/>
            <a:ext cx="6057900" cy="128163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just">
              <a:lnSpc>
                <a:spcPct val="115000"/>
              </a:lnSpc>
              <a:spcBef>
                <a:spcPts val="87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Diện tích tờ giấy hình chữ nhật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3360" dirty="0">
              <a:latin typeface="Times New Roman" panose="02020603050405020304" pitchFamily="18" charset="0"/>
              <a:ea typeface="Calibri" panose="020F0502020204030204" charset="0"/>
            </a:endParaRPr>
          </a:p>
        </p:txBody>
      </p:sp>
      <p:sp>
        <p:nvSpPr>
          <p:cNvPr id="31761" name="Rectangle 8"/>
          <p:cNvSpPr/>
          <p:nvPr/>
        </p:nvSpPr>
        <p:spPr>
          <a:xfrm>
            <a:off x="6743701" y="3682746"/>
            <a:ext cx="5398770" cy="68698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240030" indent="0" algn="just">
              <a:lnSpc>
                <a:spcPct val="115000"/>
              </a:lnSpc>
              <a:spcBef>
                <a:spcPts val="87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Diện tích hình thoi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3360" dirty="0">
              <a:latin typeface="Times New Roman" panose="02020603050405020304" pitchFamily="18" charset="0"/>
              <a:ea typeface="Calibri" panose="020F0502020204030204" charset="0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6560338" y="5425441"/>
            <a:ext cx="6330900" cy="139704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240030" algn="just">
              <a:lnSpc>
                <a:spcPct val="115000"/>
              </a:lnSpc>
              <a:spcBef>
                <a:spcPts val="870"/>
              </a:spcBef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Diện tích giấy còn lại sau khi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 </a:t>
            </a:r>
          </a:p>
          <a:p>
            <a:pPr marL="240030" algn="just">
              <a:lnSpc>
                <a:spcPct val="115000"/>
              </a:lnSpc>
              <a:spcBef>
                <a:spcPts val="870"/>
              </a:spcBef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con diều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  <a:endParaRPr lang="en-US" sz="336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1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5" grpId="0"/>
      <p:bldP spid="21605" grpId="1"/>
      <p:bldP spid="31765" grpId="0"/>
      <p:bldP spid="31765" grpId="1"/>
      <p:bldP spid="31761" grpId="0"/>
      <p:bldP spid="31761" grpId="1"/>
      <p:bldP spid="10" grpId="0"/>
      <p:bldP spid="10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91"/>
          <p:cNvSpPr/>
          <p:nvPr/>
        </p:nvSpPr>
        <p:spPr>
          <a:xfrm>
            <a:off x="1828801" y="-212366"/>
            <a:ext cx="184731" cy="42473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21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868" name="Rectangle 92"/>
          <p:cNvSpPr/>
          <p:nvPr/>
        </p:nvSpPr>
        <p:spPr>
          <a:xfrm>
            <a:off x="1828801" y="-212366"/>
            <a:ext cx="184731" cy="42473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21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869" name="Rectangle 93"/>
          <p:cNvSpPr/>
          <p:nvPr/>
        </p:nvSpPr>
        <p:spPr>
          <a:xfrm>
            <a:off x="1828801" y="-212366"/>
            <a:ext cx="184731" cy="42473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21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6870" name="Picture 103" descr="home1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93630" y="139446"/>
            <a:ext cx="2766060" cy="16459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6871" name="Text Box 104"/>
          <p:cNvSpPr txBox="1"/>
          <p:nvPr/>
        </p:nvSpPr>
        <p:spPr>
          <a:xfrm>
            <a:off x="8265796" y="3769996"/>
            <a:ext cx="779144" cy="42473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21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873" name="Text Box 105"/>
          <p:cNvSpPr txBox="1"/>
          <p:nvPr/>
        </p:nvSpPr>
        <p:spPr>
          <a:xfrm>
            <a:off x="2175510" y="1867663"/>
            <a:ext cx="10584180" cy="42288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vi-VN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Về nh</a:t>
            </a:r>
            <a:r>
              <a:rPr lang="vi-VN" altLang="en-US" sz="38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các em học thuộc các công thức tính chu vi v</a:t>
            </a:r>
            <a:r>
              <a:rPr lang="vi-VN" altLang="en-US" sz="38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diện tích các hình </a:t>
            </a: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en-US" sz="38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xem lại các b</a:t>
            </a:r>
            <a:r>
              <a:rPr lang="en-US" altLang="en-US" sz="38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tập đã chữa</a:t>
            </a:r>
            <a:r>
              <a:rPr lang="vi-VN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altLang="en-US" sz="384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L</a:t>
            </a:r>
            <a:r>
              <a:rPr lang="en-US" altLang="en-US" sz="38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các b</a:t>
            </a:r>
            <a:r>
              <a:rPr lang="en-US" altLang="en-US" sz="38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4.30; 4.31; 4.32;4.33 </a:t>
            </a:r>
            <a:r>
              <a:rPr lang="en-US" altLang="en-US" sz="38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SGK Toán 6 tập 1 trang 97</a:t>
            </a:r>
            <a:endParaRPr lang="vi-VN" altLang="en-US" sz="384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Chuẩn bị tốt </a:t>
            </a: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chương 5–“ Tính đối xứng hình phẳng trong tự nhiên”</a:t>
            </a:r>
            <a:r>
              <a:rPr lang="vi-VN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altLang="en-US" sz="384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876" name="Text Box 4"/>
          <p:cNvSpPr txBox="1"/>
          <p:nvPr/>
        </p:nvSpPr>
        <p:spPr>
          <a:xfrm>
            <a:off x="4551426" y="398526"/>
            <a:ext cx="4873752" cy="609398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>
              <a:spcBef>
                <a:spcPct val="50000"/>
              </a:spcBef>
              <a:buNone/>
            </a:pPr>
            <a:r>
              <a:rPr lang="en-US" altLang="en-US" sz="336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 Hướng dẫn về nh</a:t>
            </a:r>
            <a:r>
              <a:rPr lang="en-US" altLang="en-US" sz="336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2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2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109728" tIns="54864" rIns="109728" bIns="54864" anchor="ctr" anchorCtr="0"/>
          <a:lstStyle/>
          <a:p>
            <a:pPr eaLnBrk="1" hangingPunct="1"/>
            <a:endParaRPr lang="vi-VN" altLang="en-US" dirty="0"/>
          </a:p>
        </p:txBody>
      </p:sp>
      <p:sp>
        <p:nvSpPr>
          <p:cNvPr id="37891" name="Rectangle 3"/>
          <p:cNvSpPr>
            <a:spLocks noGrp="1"/>
          </p:cNvSpPr>
          <p:nvPr>
            <p:ph idx="1"/>
          </p:nvPr>
        </p:nvSpPr>
        <p:spPr/>
        <p:txBody>
          <a:bodyPr vert="horz" wrap="square" lIns="109728" tIns="54864" rIns="109728" bIns="54864" anchor="t" anchorCtr="0"/>
          <a:lstStyle/>
          <a:p>
            <a:pPr eaLnBrk="1" hangingPunct="1"/>
            <a:endParaRPr lang="vi-VN" altLang="en-US" dirty="0"/>
          </a:p>
        </p:txBody>
      </p:sp>
      <p:pic>
        <p:nvPicPr>
          <p:cNvPr id="37892" name="Picture 4" descr="Hoa (127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316230"/>
            <a:ext cx="10972800" cy="75971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7893" name="WordArt 5"/>
          <p:cNvSpPr>
            <a:spLocks noTextEdit="1"/>
          </p:cNvSpPr>
          <p:nvPr/>
        </p:nvSpPr>
        <p:spPr>
          <a:xfrm>
            <a:off x="2377440" y="2004060"/>
            <a:ext cx="10058400" cy="42214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/>
            <a:r>
              <a:rPr lang="en-US" sz="3960" b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bg1"/>
                </a:solidFill>
                <a:effectLst>
                  <a:outerShdw dist="35921" dir="2699999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Kính chúc quý thầy cô mạnh khoẻ,</a:t>
            </a:r>
          </a:p>
          <a:p>
            <a:pPr algn="ctr"/>
            <a:r>
              <a:rPr lang="en-US" sz="3960" b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bg1"/>
                </a:solidFill>
                <a:effectLst>
                  <a:outerShdw dist="35921" dir="2699999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chúc các em học tốt!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/>
          <p:nvPr/>
        </p:nvSpPr>
        <p:spPr>
          <a:xfrm>
            <a:off x="1828800" y="1"/>
            <a:ext cx="10972800" cy="143637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4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KHỞI ĐỘNG</a:t>
            </a:r>
            <a:endParaRPr lang="en-US" altLang="en-US" sz="4800" b="1" dirty="0">
              <a:solidFill>
                <a:srgbClr val="D60093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5607" name="AutoShape 7"/>
          <p:cNvSpPr/>
          <p:nvPr/>
        </p:nvSpPr>
        <p:spPr>
          <a:xfrm>
            <a:off x="5499736" y="1609726"/>
            <a:ext cx="7086600" cy="1988820"/>
          </a:xfrm>
          <a:prstGeom prst="wedgeRoundRectCallout">
            <a:avLst>
              <a:gd name="adj1" fmla="val -63093"/>
              <a:gd name="adj2" fmla="val 66477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o, chúng ta cùng khởi động nhé!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464" y="1738536"/>
            <a:ext cx="4608512" cy="57606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/>
          <p:nvPr/>
        </p:nvSpPr>
        <p:spPr>
          <a:xfrm>
            <a:off x="1828800" y="1"/>
            <a:ext cx="10972800" cy="143637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678" name="AutoShape 6"/>
          <p:cNvSpPr/>
          <p:nvPr/>
        </p:nvSpPr>
        <p:spPr>
          <a:xfrm>
            <a:off x="4030981" y="1263016"/>
            <a:ext cx="5703570" cy="1813560"/>
          </a:xfrm>
          <a:prstGeom prst="horizontalScroll">
            <a:avLst>
              <a:gd name="adj" fmla="val 12500"/>
            </a:avLst>
          </a:prstGeom>
          <a:solidFill>
            <a:srgbClr val="BAA2F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Trò chơi: 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8679" name="Picture 7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9790" y="2990850"/>
            <a:ext cx="3369946" cy="48387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8680" name="Picture 8" descr="314_mouserunn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475470" y="4979670"/>
            <a:ext cx="2893696" cy="2905126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2" name="Rectangle 2"/>
          <p:cNvSpPr/>
          <p:nvPr/>
        </p:nvSpPr>
        <p:spPr>
          <a:xfrm>
            <a:off x="4030981" y="293371"/>
            <a:ext cx="734949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4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KHỞI ĐỘNG</a:t>
            </a:r>
            <a:endParaRPr lang="en-US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/>
          <p:nvPr/>
        </p:nvSpPr>
        <p:spPr>
          <a:xfrm>
            <a:off x="1828800" y="1"/>
            <a:ext cx="10972800" cy="143637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243" name="AutoShape 4"/>
          <p:cNvSpPr/>
          <p:nvPr/>
        </p:nvSpPr>
        <p:spPr>
          <a:xfrm>
            <a:off x="1828800" y="1263016"/>
            <a:ext cx="3670936" cy="1036320"/>
          </a:xfrm>
          <a:prstGeom prst="horizontalScroll">
            <a:avLst>
              <a:gd name="adj" fmla="val 12500"/>
            </a:avLst>
          </a:prstGeom>
          <a:solidFill>
            <a:srgbClr val="BAA2F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Trò chơi: Tôi l</a:t>
            </a:r>
            <a:r>
              <a: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44" name="Picture 5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9790" y="2990850"/>
            <a:ext cx="3369946" cy="4838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26" name="AutoShape 6"/>
          <p:cNvSpPr/>
          <p:nvPr/>
        </p:nvSpPr>
        <p:spPr>
          <a:xfrm>
            <a:off x="5499736" y="1609726"/>
            <a:ext cx="7086600" cy="1988820"/>
          </a:xfrm>
          <a:prstGeom prst="wedgeRoundRectCallout">
            <a:avLst>
              <a:gd name="adj1" fmla="val -63093"/>
              <a:gd name="adj2" fmla="val 66477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 có bốn góc vuông, có hai cặp cạnh đối diện song song v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bằng nhau, 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727" name="Picture 7" descr="314_mouserunn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907906" y="5324476"/>
            <a:ext cx="2893694" cy="2905124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7" name="AutoShape 8"/>
          <p:cNvSpPr/>
          <p:nvPr/>
        </p:nvSpPr>
        <p:spPr>
          <a:xfrm rot="-8705541">
            <a:off x="5975986" y="4760596"/>
            <a:ext cx="2947034" cy="2183130"/>
          </a:xfrm>
          <a:prstGeom prst="cloudCallout">
            <a:avLst>
              <a:gd name="adj1" fmla="val -88495"/>
              <a:gd name="adj2" fmla="val 64903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rot="1080000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29" name="Text Box 9"/>
          <p:cNvSpPr txBox="1"/>
          <p:nvPr/>
        </p:nvSpPr>
        <p:spPr>
          <a:xfrm>
            <a:off x="6537960" y="5151121"/>
            <a:ext cx="2333626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chữ nhật.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730" name="Picture 10" descr="Entertainment-02-ju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9491" y="3941446"/>
            <a:ext cx="1642110" cy="15773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50" name="Rectangle 10"/>
          <p:cNvSpPr/>
          <p:nvPr/>
        </p:nvSpPr>
        <p:spPr>
          <a:xfrm>
            <a:off x="4030981" y="293371"/>
            <a:ext cx="734949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4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KHỞI ĐỘNG</a:t>
            </a:r>
            <a:endParaRPr lang="en-US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6" grpId="0" animBg="1"/>
      <p:bldP spid="10247" grpId="0" animBg="1"/>
      <p:bldP spid="307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00" y="2646046"/>
            <a:ext cx="3369946" cy="4838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7" name="Rectangle 3"/>
          <p:cNvSpPr/>
          <p:nvPr/>
        </p:nvSpPr>
        <p:spPr>
          <a:xfrm>
            <a:off x="1828800" y="1"/>
            <a:ext cx="10972800" cy="143637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629" name="AutoShape 5"/>
          <p:cNvSpPr/>
          <p:nvPr/>
        </p:nvSpPr>
        <p:spPr>
          <a:xfrm>
            <a:off x="5715000" y="1609726"/>
            <a:ext cx="7086600" cy="1988820"/>
          </a:xfrm>
          <a:prstGeom prst="wedgeRoundRectCallout">
            <a:avLst>
              <a:gd name="adj1" fmla="val -63093"/>
              <a:gd name="adj2" fmla="val 66477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 có ba cạnh, ba góc, ba đỉnh, 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6630" name="Picture 6" descr="314_mouserunn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907906" y="5324476"/>
            <a:ext cx="2893694" cy="2905124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70" name="AutoShape 7"/>
          <p:cNvSpPr/>
          <p:nvPr/>
        </p:nvSpPr>
        <p:spPr>
          <a:xfrm rot="-8705541">
            <a:off x="6105526" y="4720591"/>
            <a:ext cx="2947034" cy="2183130"/>
          </a:xfrm>
          <a:prstGeom prst="cloudCallout">
            <a:avLst>
              <a:gd name="adj1" fmla="val -88495"/>
              <a:gd name="adj2" fmla="val 64903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rot="1080000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632" name="Text Box 8"/>
          <p:cNvSpPr txBox="1"/>
          <p:nvPr/>
        </p:nvSpPr>
        <p:spPr>
          <a:xfrm>
            <a:off x="6537960" y="5151121"/>
            <a:ext cx="2333626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giác.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6633" name="Picture 9" descr="Entertainment-02-ju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9491" y="3941446"/>
            <a:ext cx="1642110" cy="15773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73" name="AutoShape 10"/>
          <p:cNvSpPr/>
          <p:nvPr/>
        </p:nvSpPr>
        <p:spPr>
          <a:xfrm>
            <a:off x="1828800" y="1263016"/>
            <a:ext cx="3670936" cy="1036320"/>
          </a:xfrm>
          <a:prstGeom prst="horizontalScroll">
            <a:avLst>
              <a:gd name="adj" fmla="val 12500"/>
            </a:avLst>
          </a:prstGeom>
          <a:solidFill>
            <a:srgbClr val="BAA2F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Trò chơi: Tôi l</a:t>
            </a:r>
            <a:r>
              <a: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74" name="Rectangle 10"/>
          <p:cNvSpPr/>
          <p:nvPr/>
        </p:nvSpPr>
        <p:spPr>
          <a:xfrm>
            <a:off x="4030981" y="293371"/>
            <a:ext cx="734949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4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KHỞI ĐỘNG</a:t>
            </a:r>
            <a:endParaRPr lang="en-US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animBg="1"/>
      <p:bldP spid="11270" grpId="0" animBg="1"/>
      <p:bldP spid="266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00" y="2646046"/>
            <a:ext cx="3369946" cy="4838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1" name="Rectangle 3"/>
          <p:cNvSpPr/>
          <p:nvPr/>
        </p:nvSpPr>
        <p:spPr>
          <a:xfrm>
            <a:off x="1828800" y="1"/>
            <a:ext cx="10972800" cy="143637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653" name="AutoShape 5"/>
          <p:cNvSpPr/>
          <p:nvPr/>
        </p:nvSpPr>
        <p:spPr>
          <a:xfrm>
            <a:off x="5499736" y="1609726"/>
            <a:ext cx="7086600" cy="1988820"/>
          </a:xfrm>
          <a:prstGeom prst="wedgeRoundRectCallout">
            <a:avLst>
              <a:gd name="adj1" fmla="val -63093"/>
              <a:gd name="adj2" fmla="val 66477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 có một cặp cạnh đối diện song song nhưng không bằng nhau, 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7654" name="Picture 6" descr="314_mouserunn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907906" y="5324476"/>
            <a:ext cx="2893694" cy="2905124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4" name="AutoShape 7"/>
          <p:cNvSpPr/>
          <p:nvPr/>
        </p:nvSpPr>
        <p:spPr>
          <a:xfrm rot="-8705541">
            <a:off x="6105526" y="4720591"/>
            <a:ext cx="2947034" cy="2183130"/>
          </a:xfrm>
          <a:prstGeom prst="cloudCallout">
            <a:avLst>
              <a:gd name="adj1" fmla="val -88495"/>
              <a:gd name="adj2" fmla="val 64903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rot="1080000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656" name="Text Box 8"/>
          <p:cNvSpPr txBox="1"/>
          <p:nvPr/>
        </p:nvSpPr>
        <p:spPr>
          <a:xfrm>
            <a:off x="6537960" y="5151121"/>
            <a:ext cx="2333626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thang.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7657" name="Picture 9" descr="Entertainment-02-ju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9491" y="3941446"/>
            <a:ext cx="1642110" cy="15773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7" name="AutoShape 10"/>
          <p:cNvSpPr/>
          <p:nvPr/>
        </p:nvSpPr>
        <p:spPr>
          <a:xfrm>
            <a:off x="1828800" y="1263016"/>
            <a:ext cx="3670936" cy="1036320"/>
          </a:xfrm>
          <a:prstGeom prst="horizontalScroll">
            <a:avLst>
              <a:gd name="adj" fmla="val 12500"/>
            </a:avLst>
          </a:prstGeom>
          <a:solidFill>
            <a:srgbClr val="BAA2F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Trò chơi: Tôi l</a:t>
            </a:r>
            <a:r>
              <a: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298" name="Rectangle 10"/>
          <p:cNvSpPr/>
          <p:nvPr/>
        </p:nvSpPr>
        <p:spPr>
          <a:xfrm>
            <a:off x="4030981" y="293371"/>
            <a:ext cx="734949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4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KHỞI ĐỘNG</a:t>
            </a:r>
            <a:endParaRPr lang="en-US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 animBg="1"/>
      <p:bldP spid="12294" grpId="0" animBg="1"/>
      <p:bldP spid="276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00" y="2646046"/>
            <a:ext cx="3369946" cy="4838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5" name="Rectangle 3"/>
          <p:cNvSpPr/>
          <p:nvPr/>
        </p:nvSpPr>
        <p:spPr>
          <a:xfrm>
            <a:off x="1828800" y="1"/>
            <a:ext cx="10972800" cy="143637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49" name="AutoShape 5"/>
          <p:cNvSpPr/>
          <p:nvPr/>
        </p:nvSpPr>
        <p:spPr>
          <a:xfrm>
            <a:off x="5499736" y="1609726"/>
            <a:ext cx="7086600" cy="1640204"/>
          </a:xfrm>
          <a:prstGeom prst="wedgeRoundRectCallout">
            <a:avLst>
              <a:gd name="adj1" fmla="val -63093"/>
              <a:gd name="adj2" fmla="val 66477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 có bốn cạnh bằng nhau v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bốn góc vuông, 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1750" name="Picture 6" descr="314_mouserunn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907906" y="5324476"/>
            <a:ext cx="2893694" cy="2905124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8" name="AutoShape 7"/>
          <p:cNvSpPr/>
          <p:nvPr/>
        </p:nvSpPr>
        <p:spPr>
          <a:xfrm rot="-8705541">
            <a:off x="6105526" y="4720591"/>
            <a:ext cx="2947034" cy="2183130"/>
          </a:xfrm>
          <a:prstGeom prst="cloudCallout">
            <a:avLst>
              <a:gd name="adj1" fmla="val -88495"/>
              <a:gd name="adj2" fmla="val 64903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rot="1080000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52" name="Text Box 8"/>
          <p:cNvSpPr txBox="1"/>
          <p:nvPr/>
        </p:nvSpPr>
        <p:spPr>
          <a:xfrm>
            <a:off x="6537960" y="5151121"/>
            <a:ext cx="2333626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vuông.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1753" name="Picture 9" descr="Entertainment-02-ju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9491" y="3941446"/>
            <a:ext cx="1642110" cy="15773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21" name="AutoShape 10"/>
          <p:cNvSpPr/>
          <p:nvPr/>
        </p:nvSpPr>
        <p:spPr>
          <a:xfrm>
            <a:off x="1828800" y="1263016"/>
            <a:ext cx="3670936" cy="1036320"/>
          </a:xfrm>
          <a:prstGeom prst="horizontalScroll">
            <a:avLst>
              <a:gd name="adj" fmla="val 12500"/>
            </a:avLst>
          </a:prstGeom>
          <a:solidFill>
            <a:srgbClr val="BAA2F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Trò chơi: Tôi l</a:t>
            </a:r>
            <a:r>
              <a: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22" name="Rectangle 10"/>
          <p:cNvSpPr/>
          <p:nvPr/>
        </p:nvSpPr>
        <p:spPr>
          <a:xfrm>
            <a:off x="4030981" y="293371"/>
            <a:ext cx="734949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4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KHỞI ĐỘNG</a:t>
            </a:r>
            <a:endParaRPr lang="en-US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animBg="1"/>
      <p:bldP spid="13318" grpId="0" animBg="1"/>
      <p:bldP spid="317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/>
          <p:nvPr/>
        </p:nvSpPr>
        <p:spPr>
          <a:xfrm>
            <a:off x="1828800" y="0"/>
            <a:ext cx="10898124" cy="101346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6" name="Rectangle 4"/>
          <p:cNvSpPr/>
          <p:nvPr/>
        </p:nvSpPr>
        <p:spPr>
          <a:xfrm>
            <a:off x="3512820" y="3769996"/>
            <a:ext cx="3975736" cy="1899284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7" name="Text Box 5"/>
          <p:cNvSpPr txBox="1"/>
          <p:nvPr/>
        </p:nvSpPr>
        <p:spPr>
          <a:xfrm>
            <a:off x="5067301" y="5494020"/>
            <a:ext cx="60579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8" name="Text Box 6"/>
          <p:cNvSpPr txBox="1"/>
          <p:nvPr/>
        </p:nvSpPr>
        <p:spPr>
          <a:xfrm>
            <a:off x="2994660" y="4373880"/>
            <a:ext cx="43243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9" name="Text Box 7"/>
          <p:cNvSpPr txBox="1"/>
          <p:nvPr/>
        </p:nvSpPr>
        <p:spPr>
          <a:xfrm>
            <a:off x="7747636" y="3855721"/>
            <a:ext cx="3973830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. 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80" name="Text Box 8"/>
          <p:cNvSpPr txBox="1"/>
          <p:nvPr/>
        </p:nvSpPr>
        <p:spPr>
          <a:xfrm>
            <a:off x="3427096" y="2990850"/>
            <a:ext cx="362902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87" name="Text Box 15"/>
          <p:cNvSpPr txBox="1"/>
          <p:nvPr/>
        </p:nvSpPr>
        <p:spPr>
          <a:xfrm>
            <a:off x="1828800" y="1512571"/>
            <a:ext cx="10498456" cy="738664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sz="4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Nhắc lại về </a:t>
            </a:r>
            <a:r>
              <a:rPr lang="vi-VN" altLang="en-US" sz="4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 vi v</a:t>
            </a:r>
            <a:r>
              <a:rPr lang="vi-VN" altLang="en-US" sz="42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4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diện tích một số hình </a:t>
            </a:r>
            <a:endParaRPr lang="vi-VN" altLang="en-US" sz="4200" b="1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88" name="Picture 16" descr="Vitdocsac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6020" y="2270760"/>
            <a:ext cx="2743200" cy="18364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46" name="Rectangle 10"/>
          <p:cNvSpPr/>
          <p:nvPr/>
        </p:nvSpPr>
        <p:spPr>
          <a:xfrm>
            <a:off x="3167634" y="226314"/>
            <a:ext cx="8849868" cy="142192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3840" b="1" dirty="0">
                <a:solidFill>
                  <a:srgbClr val="D6009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HÌNH THÀNH KIẾN THỨC</a:t>
            </a:r>
            <a:endParaRPr lang="en-US" altLang="en-US" sz="4800" b="1" dirty="0">
              <a:solidFill>
                <a:srgbClr val="D60093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3078" grpId="0"/>
      <p:bldP spid="3079" grpId="0"/>
      <p:bldP spid="3080" grpId="0"/>
      <p:bldP spid="3087" grpId="0"/>
    </p:bldLst>
  </p:timing>
</p:sld>
</file>

<file path=ppt/theme/theme1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1259</Words>
  <Application>Microsoft Office PowerPoint</Application>
  <PresentationFormat>Custom</PresentationFormat>
  <Paragraphs>362</Paragraphs>
  <Slides>28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Calibri</vt:lpstr>
      <vt:lpstr>Calibri Light</vt:lpstr>
      <vt:lpstr>Times New Roman</vt:lpstr>
      <vt:lpstr>Wingdings</vt:lpstr>
      <vt:lpstr>Default Design</vt:lpstr>
      <vt:lpstr>MathType 7.0 Equation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</cp:lastModifiedBy>
  <cp:revision>133</cp:revision>
  <dcterms:created xsi:type="dcterms:W3CDTF">2013-04-16T07:49:00Z</dcterms:created>
  <dcterms:modified xsi:type="dcterms:W3CDTF">2021-08-16T18:02:23Z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8B0BD37625D2402EBA3B62319622F807</vt:lpwstr>
  </property>
  <property fmtid="{D5CDD505-2E9C-101B-9397-08002B2CF9AE}" pid="3" name="KSOProductBuildVer">
    <vt:lpwstr>1033-11.2.0.10258</vt:lpwstr>
  </property>
</Properties>
</file>